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5" r:id="rId1"/>
  </p:sldMasterIdLst>
  <p:sldIdLst>
    <p:sldId id="288" r:id="rId2"/>
    <p:sldId id="256" r:id="rId3"/>
    <p:sldId id="329" r:id="rId4"/>
    <p:sldId id="257" r:id="rId5"/>
    <p:sldId id="302" r:id="rId6"/>
    <p:sldId id="303" r:id="rId7"/>
    <p:sldId id="258" r:id="rId8"/>
    <p:sldId id="264" r:id="rId9"/>
    <p:sldId id="265" r:id="rId10"/>
    <p:sldId id="266" r:id="rId11"/>
    <p:sldId id="289" r:id="rId12"/>
    <p:sldId id="267" r:id="rId13"/>
    <p:sldId id="268" r:id="rId14"/>
    <p:sldId id="322" r:id="rId15"/>
    <p:sldId id="259" r:id="rId16"/>
    <p:sldId id="260" r:id="rId17"/>
    <p:sldId id="263" r:id="rId18"/>
    <p:sldId id="269" r:id="rId19"/>
    <p:sldId id="261" r:id="rId20"/>
    <p:sldId id="262" r:id="rId21"/>
    <p:sldId id="290" r:id="rId22"/>
    <p:sldId id="270" r:id="rId23"/>
    <p:sldId id="271" r:id="rId24"/>
    <p:sldId id="291" r:id="rId25"/>
    <p:sldId id="272" r:id="rId26"/>
    <p:sldId id="273" r:id="rId27"/>
    <p:sldId id="274" r:id="rId28"/>
    <p:sldId id="275" r:id="rId29"/>
    <p:sldId id="292" r:id="rId30"/>
    <p:sldId id="276" r:id="rId31"/>
    <p:sldId id="277" r:id="rId32"/>
    <p:sldId id="293" r:id="rId33"/>
    <p:sldId id="278" r:id="rId34"/>
    <p:sldId id="279" r:id="rId35"/>
    <p:sldId id="294" r:id="rId36"/>
    <p:sldId id="281" r:id="rId37"/>
    <p:sldId id="304" r:id="rId38"/>
    <p:sldId id="305" r:id="rId39"/>
    <p:sldId id="306" r:id="rId40"/>
    <p:sldId id="308" r:id="rId41"/>
    <p:sldId id="323" r:id="rId42"/>
    <p:sldId id="307" r:id="rId43"/>
    <p:sldId id="309" r:id="rId44"/>
    <p:sldId id="324" r:id="rId45"/>
    <p:sldId id="310" r:id="rId46"/>
    <p:sldId id="311" r:id="rId47"/>
    <p:sldId id="325" r:id="rId48"/>
    <p:sldId id="313" r:id="rId49"/>
    <p:sldId id="312" r:id="rId50"/>
    <p:sldId id="315" r:id="rId51"/>
    <p:sldId id="314" r:id="rId52"/>
    <p:sldId id="317" r:id="rId53"/>
    <p:sldId id="316" r:id="rId54"/>
    <p:sldId id="319" r:id="rId55"/>
    <p:sldId id="318" r:id="rId56"/>
    <p:sldId id="321" r:id="rId57"/>
    <p:sldId id="282" r:id="rId58"/>
    <p:sldId id="296" r:id="rId59"/>
    <p:sldId id="283" r:id="rId60"/>
    <p:sldId id="301" r:id="rId61"/>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FF0000"/>
    <a:srgbClr val="EF4B5B"/>
    <a:srgbClr val="E6F434"/>
    <a:srgbClr val="AD4DA8"/>
    <a:srgbClr val="CCFFFF"/>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38" autoAdjust="0"/>
  </p:normalViewPr>
  <p:slideViewPr>
    <p:cSldViewPr>
      <p:cViewPr varScale="1">
        <p:scale>
          <a:sx n="81" d="100"/>
          <a:sy n="81" d="100"/>
        </p:scale>
        <p:origin x="118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pPr>
              <a:defRPr/>
            </a:pPr>
            <a:endParaRPr lang="tr-TR"/>
          </a:p>
        </p:txBody>
      </p:sp>
      <p:sp>
        <p:nvSpPr>
          <p:cNvPr id="19" name="18 Altbilgi Yer Tutucusu"/>
          <p:cNvSpPr>
            <a:spLocks noGrp="1"/>
          </p:cNvSpPr>
          <p:nvPr>
            <p:ph type="ftr" sz="quarter" idx="11"/>
          </p:nvPr>
        </p:nvSpPr>
        <p:spPr/>
        <p:txBody>
          <a:bodyPr/>
          <a:lstStyle/>
          <a:p>
            <a:pPr>
              <a:defRPr/>
            </a:pPr>
            <a:endParaRPr lang="tr-TR"/>
          </a:p>
        </p:txBody>
      </p:sp>
      <p:sp>
        <p:nvSpPr>
          <p:cNvPr id="27" name="26 Slayt Numarası Yer Tutucusu"/>
          <p:cNvSpPr>
            <a:spLocks noGrp="1"/>
          </p:cNvSpPr>
          <p:nvPr>
            <p:ph type="sldNum" sz="quarter" idx="12"/>
          </p:nvPr>
        </p:nvSpPr>
        <p:spPr/>
        <p:txBody>
          <a:bodyPr/>
          <a:lstStyle/>
          <a:p>
            <a:pPr>
              <a:defRPr/>
            </a:pPr>
            <a:fld id="{B5E6FDE1-364D-4AEA-8FDD-7CE77D6E46A2}" type="slidenum">
              <a:rPr lang="tr-TR" smtClean="0"/>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7A37C5F1-C8CF-4D33-B025-BA4FEE86515C}" type="slidenum">
              <a:rPr lang="tr-TR" smtClean="0"/>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FE95BAEE-75EC-492F-AC6F-685E395C27D2}" type="slidenum">
              <a:rPr lang="tr-TR" smtClean="0"/>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150938" y="214313"/>
            <a:ext cx="7793037" cy="1462087"/>
          </a:xfrm>
        </p:spPr>
        <p:txBody>
          <a:bodyPr/>
          <a:lstStyle/>
          <a:p>
            <a:r>
              <a:rPr lang="tr-TR"/>
              <a:t>Asıl başlık stili için tıklatın</a:t>
            </a:r>
          </a:p>
        </p:txBody>
      </p:sp>
      <p:sp>
        <p:nvSpPr>
          <p:cNvPr id="3" name="2 Metin Yer Tutucusu"/>
          <p:cNvSpPr>
            <a:spLocks noGrp="1"/>
          </p:cNvSpPr>
          <p:nvPr>
            <p:ph type="body" sz="half" idx="1"/>
          </p:nvPr>
        </p:nvSpPr>
        <p:spPr>
          <a:xfrm>
            <a:off x="1182688" y="2017713"/>
            <a:ext cx="3810000" cy="4114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5145088" y="2017713"/>
            <a:ext cx="3810000" cy="4114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11"/>
          <p:cNvSpPr>
            <a:spLocks noGrp="1" noChangeArrowheads="1"/>
          </p:cNvSpPr>
          <p:nvPr>
            <p:ph type="dt" sz="half" idx="10"/>
          </p:nvPr>
        </p:nvSpPr>
        <p:spPr>
          <a:ln/>
        </p:spPr>
        <p:txBody>
          <a:bodyPr/>
          <a:lstStyle>
            <a:lvl1pPr>
              <a:defRPr/>
            </a:lvl1pPr>
          </a:lstStyle>
          <a:p>
            <a:pPr>
              <a:defRPr/>
            </a:pPr>
            <a:endParaRPr lang="tr-TR"/>
          </a:p>
        </p:txBody>
      </p:sp>
      <p:sp>
        <p:nvSpPr>
          <p:cNvPr id="6" name="Rectangle 12"/>
          <p:cNvSpPr>
            <a:spLocks noGrp="1" noChangeArrowheads="1"/>
          </p:cNvSpPr>
          <p:nvPr>
            <p:ph type="ftr" sz="quarter" idx="11"/>
          </p:nvPr>
        </p:nvSpPr>
        <p:spPr>
          <a:ln/>
        </p:spPr>
        <p:txBody>
          <a:bodyPr/>
          <a:lstStyle>
            <a:lvl1pPr>
              <a:defRPr/>
            </a:lvl1pPr>
          </a:lstStyle>
          <a:p>
            <a:pPr>
              <a:defRPr/>
            </a:pPr>
            <a:endParaRPr lang="tr-TR"/>
          </a:p>
        </p:txBody>
      </p:sp>
      <p:sp>
        <p:nvSpPr>
          <p:cNvPr id="7" name="Rectangle 13"/>
          <p:cNvSpPr>
            <a:spLocks noGrp="1" noChangeArrowheads="1"/>
          </p:cNvSpPr>
          <p:nvPr>
            <p:ph type="sldNum" sz="quarter" idx="12"/>
          </p:nvPr>
        </p:nvSpPr>
        <p:spPr>
          <a:ln/>
        </p:spPr>
        <p:txBody>
          <a:bodyPr/>
          <a:lstStyle>
            <a:lvl1pPr>
              <a:defRPr/>
            </a:lvl1pPr>
          </a:lstStyle>
          <a:p>
            <a:pPr>
              <a:defRPr/>
            </a:pPr>
            <a:fld id="{447D7B7B-6D1D-4D6E-A0E6-A99F435D3751}" type="slidenum">
              <a:rPr lang="tr-TR"/>
              <a:pPr>
                <a:defRPr/>
              </a:pPr>
              <a:t>‹#›</a:t>
            </a:fld>
            <a:endParaRPr lang="tr-TR"/>
          </a:p>
        </p:txBody>
      </p:sp>
    </p:spTree>
    <p:extLst>
      <p:ext uri="{BB962C8B-B14F-4D97-AF65-F5344CB8AC3E}">
        <p14:creationId xmlns:p14="http://schemas.microsoft.com/office/powerpoint/2010/main" val="1041155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1150938" y="214313"/>
            <a:ext cx="7804150" cy="5918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11"/>
          <p:cNvSpPr>
            <a:spLocks noGrp="1" noChangeArrowheads="1"/>
          </p:cNvSpPr>
          <p:nvPr>
            <p:ph type="dt" sz="half" idx="10"/>
          </p:nvPr>
        </p:nvSpPr>
        <p:spPr>
          <a:ln/>
        </p:spPr>
        <p:txBody>
          <a:bodyPr/>
          <a:lstStyle>
            <a:lvl1pPr>
              <a:defRPr/>
            </a:lvl1pPr>
          </a:lstStyle>
          <a:p>
            <a:pPr>
              <a:defRPr/>
            </a:pPr>
            <a:endParaRPr lang="tr-TR"/>
          </a:p>
        </p:txBody>
      </p:sp>
      <p:sp>
        <p:nvSpPr>
          <p:cNvPr id="4" name="Rectangle 12"/>
          <p:cNvSpPr>
            <a:spLocks noGrp="1" noChangeArrowheads="1"/>
          </p:cNvSpPr>
          <p:nvPr>
            <p:ph type="ftr" sz="quarter" idx="11"/>
          </p:nvPr>
        </p:nvSpPr>
        <p:spPr>
          <a:ln/>
        </p:spPr>
        <p:txBody>
          <a:bodyPr/>
          <a:lstStyle>
            <a:lvl1pPr>
              <a:defRPr/>
            </a:lvl1pPr>
          </a:lstStyle>
          <a:p>
            <a:pPr>
              <a:defRPr/>
            </a:pPr>
            <a:endParaRPr lang="tr-TR"/>
          </a:p>
        </p:txBody>
      </p:sp>
      <p:sp>
        <p:nvSpPr>
          <p:cNvPr id="5" name="Rectangle 13"/>
          <p:cNvSpPr>
            <a:spLocks noGrp="1" noChangeArrowheads="1"/>
          </p:cNvSpPr>
          <p:nvPr>
            <p:ph type="sldNum" sz="quarter" idx="12"/>
          </p:nvPr>
        </p:nvSpPr>
        <p:spPr>
          <a:ln/>
        </p:spPr>
        <p:txBody>
          <a:bodyPr/>
          <a:lstStyle>
            <a:lvl1pPr>
              <a:defRPr/>
            </a:lvl1pPr>
          </a:lstStyle>
          <a:p>
            <a:pPr>
              <a:defRPr/>
            </a:pPr>
            <a:fld id="{B578E922-F09B-4133-9DF6-1B9A6BEE42E8}" type="slidenum">
              <a:rPr lang="tr-TR"/>
              <a:pPr>
                <a:defRPr/>
              </a:pPr>
              <a:t>‹#›</a:t>
            </a:fld>
            <a:endParaRPr lang="tr-TR"/>
          </a:p>
        </p:txBody>
      </p:sp>
    </p:spTree>
    <p:extLst>
      <p:ext uri="{BB962C8B-B14F-4D97-AF65-F5344CB8AC3E}">
        <p14:creationId xmlns:p14="http://schemas.microsoft.com/office/powerpoint/2010/main" val="1897779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5CF4B514-84BA-4D22-A41D-9D015BB4C4A3}" type="slidenum">
              <a:rPr lang="tr-TR" smtClean="0"/>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105CBDEE-13E1-4108-9133-2972323F10FA}" type="slidenum">
              <a:rPr lang="tr-TR" smtClean="0"/>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pPr>
              <a:defRPr/>
            </a:pPr>
            <a:endParaRPr lang="tr-TR"/>
          </a:p>
        </p:txBody>
      </p:sp>
      <p:sp>
        <p:nvSpPr>
          <p:cNvPr id="6" name="5 Altbilgi Yer Tutucusu"/>
          <p:cNvSpPr>
            <a:spLocks noGrp="1"/>
          </p:cNvSpPr>
          <p:nvPr>
            <p:ph type="ftr" sz="quarter" idx="11"/>
          </p:nvPr>
        </p:nvSpPr>
        <p:spPr/>
        <p:txBody>
          <a:bodyPr/>
          <a:lstStyle/>
          <a:p>
            <a:pPr>
              <a:defRPr/>
            </a:pPr>
            <a:endParaRPr lang="tr-TR"/>
          </a:p>
        </p:txBody>
      </p:sp>
      <p:sp>
        <p:nvSpPr>
          <p:cNvPr id="7" name="6 Slayt Numarası Yer Tutucusu"/>
          <p:cNvSpPr>
            <a:spLocks noGrp="1"/>
          </p:cNvSpPr>
          <p:nvPr>
            <p:ph type="sldNum" sz="quarter" idx="12"/>
          </p:nvPr>
        </p:nvSpPr>
        <p:spPr/>
        <p:txBody>
          <a:bodyPr/>
          <a:lstStyle/>
          <a:p>
            <a:pPr>
              <a:defRPr/>
            </a:pPr>
            <a:fld id="{AB46B7B2-0252-43C9-9AAA-53BE405BC4DA}" type="slidenum">
              <a:rPr lang="tr-TR" smtClean="0"/>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pPr>
              <a:defRPr/>
            </a:pPr>
            <a:endParaRPr lang="tr-TR"/>
          </a:p>
        </p:txBody>
      </p:sp>
      <p:sp>
        <p:nvSpPr>
          <p:cNvPr id="8" name="7 Altbilgi Yer Tutucusu"/>
          <p:cNvSpPr>
            <a:spLocks noGrp="1"/>
          </p:cNvSpPr>
          <p:nvPr>
            <p:ph type="ftr" sz="quarter" idx="11"/>
          </p:nvPr>
        </p:nvSpPr>
        <p:spPr/>
        <p:txBody>
          <a:bodyPr/>
          <a:lstStyle/>
          <a:p>
            <a:pPr>
              <a:defRPr/>
            </a:pPr>
            <a:endParaRPr lang="tr-TR"/>
          </a:p>
        </p:txBody>
      </p:sp>
      <p:sp>
        <p:nvSpPr>
          <p:cNvPr id="9" name="8 Slayt Numarası Yer Tutucusu"/>
          <p:cNvSpPr>
            <a:spLocks noGrp="1"/>
          </p:cNvSpPr>
          <p:nvPr>
            <p:ph type="sldNum" sz="quarter" idx="12"/>
          </p:nvPr>
        </p:nvSpPr>
        <p:spPr/>
        <p:txBody>
          <a:bodyPr/>
          <a:lstStyle/>
          <a:p>
            <a:pPr>
              <a:defRPr/>
            </a:pPr>
            <a:fld id="{60912640-EB76-43A3-98DA-8A6ED16CFE8B}" type="slidenum">
              <a:rPr lang="tr-TR" smtClean="0"/>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pPr>
              <a:defRPr/>
            </a:pPr>
            <a:endParaRPr lang="tr-TR"/>
          </a:p>
        </p:txBody>
      </p:sp>
      <p:sp>
        <p:nvSpPr>
          <p:cNvPr id="4" name="3 Altbilgi Yer Tutucusu"/>
          <p:cNvSpPr>
            <a:spLocks noGrp="1"/>
          </p:cNvSpPr>
          <p:nvPr>
            <p:ph type="ftr" sz="quarter" idx="11"/>
          </p:nvPr>
        </p:nvSpPr>
        <p:spPr/>
        <p:txBody>
          <a:bodyPr/>
          <a:lstStyle/>
          <a:p>
            <a:pPr>
              <a:defRPr/>
            </a:pPr>
            <a:endParaRPr lang="tr-TR"/>
          </a:p>
        </p:txBody>
      </p:sp>
      <p:sp>
        <p:nvSpPr>
          <p:cNvPr id="5" name="4 Slayt Numarası Yer Tutucusu"/>
          <p:cNvSpPr>
            <a:spLocks noGrp="1"/>
          </p:cNvSpPr>
          <p:nvPr>
            <p:ph type="sldNum" sz="quarter" idx="12"/>
          </p:nvPr>
        </p:nvSpPr>
        <p:spPr/>
        <p:txBody>
          <a:bodyPr/>
          <a:lstStyle/>
          <a:p>
            <a:pPr>
              <a:defRPr/>
            </a:pPr>
            <a:fld id="{B44C90F7-F095-4C33-8E40-9547FCDBE73D}" type="slidenum">
              <a:rPr lang="tr-TR" smtClean="0"/>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pPr>
              <a:defRPr/>
            </a:pPr>
            <a:endParaRPr lang="tr-TR"/>
          </a:p>
        </p:txBody>
      </p:sp>
      <p:sp>
        <p:nvSpPr>
          <p:cNvPr id="3" name="2 Altbilgi Yer Tutucusu"/>
          <p:cNvSpPr>
            <a:spLocks noGrp="1"/>
          </p:cNvSpPr>
          <p:nvPr>
            <p:ph type="ftr" sz="quarter" idx="11"/>
          </p:nvPr>
        </p:nvSpPr>
        <p:spPr/>
        <p:txBody>
          <a:bodyPr/>
          <a:lstStyle/>
          <a:p>
            <a:pPr>
              <a:defRPr/>
            </a:pPr>
            <a:endParaRPr lang="tr-TR"/>
          </a:p>
        </p:txBody>
      </p:sp>
      <p:sp>
        <p:nvSpPr>
          <p:cNvPr id="4" name="3 Slayt Numarası Yer Tutucusu"/>
          <p:cNvSpPr>
            <a:spLocks noGrp="1"/>
          </p:cNvSpPr>
          <p:nvPr>
            <p:ph type="sldNum" sz="quarter" idx="12"/>
          </p:nvPr>
        </p:nvSpPr>
        <p:spPr/>
        <p:txBody>
          <a:bodyPr/>
          <a:lstStyle/>
          <a:p>
            <a:pPr>
              <a:defRPr/>
            </a:pPr>
            <a:fld id="{0E1C05A8-C07E-4038-86CB-EA1F3FA15209}" type="slidenum">
              <a:rPr lang="tr-TR" smtClean="0"/>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pPr>
              <a:defRPr/>
            </a:pPr>
            <a:endParaRPr lang="tr-TR"/>
          </a:p>
        </p:txBody>
      </p:sp>
      <p:sp>
        <p:nvSpPr>
          <p:cNvPr id="6" name="5 Altbilgi Yer Tutucusu"/>
          <p:cNvSpPr>
            <a:spLocks noGrp="1"/>
          </p:cNvSpPr>
          <p:nvPr>
            <p:ph type="ftr" sz="quarter" idx="11"/>
          </p:nvPr>
        </p:nvSpPr>
        <p:spPr/>
        <p:txBody>
          <a:bodyPr/>
          <a:lstStyle/>
          <a:p>
            <a:pPr>
              <a:defRPr/>
            </a:pPr>
            <a:endParaRPr lang="tr-TR"/>
          </a:p>
        </p:txBody>
      </p:sp>
      <p:sp>
        <p:nvSpPr>
          <p:cNvPr id="7" name="6 Slayt Numarası Yer Tutucusu"/>
          <p:cNvSpPr>
            <a:spLocks noGrp="1"/>
          </p:cNvSpPr>
          <p:nvPr>
            <p:ph type="sldNum" sz="quarter" idx="12"/>
          </p:nvPr>
        </p:nvSpPr>
        <p:spPr/>
        <p:txBody>
          <a:bodyPr/>
          <a:lstStyle/>
          <a:p>
            <a:pPr>
              <a:defRPr/>
            </a:pPr>
            <a:fld id="{24E6E7EA-0F5B-4C38-B9E4-8B5CAE6A2DB1}" type="slidenum">
              <a:rPr lang="tr-TR" smtClean="0"/>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pPr>
              <a:defRPr/>
            </a:pPr>
            <a:endParaRPr lang="tr-TR"/>
          </a:p>
        </p:txBody>
      </p:sp>
      <p:sp>
        <p:nvSpPr>
          <p:cNvPr id="6" name="5 Altbilgi Yer Tutucusu"/>
          <p:cNvSpPr>
            <a:spLocks noGrp="1"/>
          </p:cNvSpPr>
          <p:nvPr>
            <p:ph type="ftr" sz="quarter" idx="11"/>
          </p:nvPr>
        </p:nvSpPr>
        <p:spPr/>
        <p:txBody>
          <a:bodyPr/>
          <a:lstStyle/>
          <a:p>
            <a:pPr>
              <a:defRPr/>
            </a:pPr>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pPr>
              <a:defRPr/>
            </a:pPr>
            <a:fld id="{C43CEB31-65B1-445F-8A7E-8161EE41D06A}" type="slidenum">
              <a:rPr lang="tr-TR" smtClean="0"/>
              <a:pPr>
                <a:defRPr/>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5AFDDE85-986F-4302-A2E4-2E189FAE7E5F}" type="slidenum">
              <a:rPr lang="tr-TR" smtClean="0"/>
              <a:pPr>
                <a:defRPr/>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86" r:id="rId1"/>
    <p:sldLayoutId id="2147484087" r:id="rId2"/>
    <p:sldLayoutId id="2147484088" r:id="rId3"/>
    <p:sldLayoutId id="2147484089" r:id="rId4"/>
    <p:sldLayoutId id="2147484090" r:id="rId5"/>
    <p:sldLayoutId id="2147484091" r:id="rId6"/>
    <p:sldLayoutId id="2147484092" r:id="rId7"/>
    <p:sldLayoutId id="2147484093" r:id="rId8"/>
    <p:sldLayoutId id="2147484094" r:id="rId9"/>
    <p:sldLayoutId id="2147484095" r:id="rId10"/>
    <p:sldLayoutId id="2147484096" r:id="rId11"/>
    <p:sldLayoutId id="2147484097" r:id="rId12"/>
    <p:sldLayoutId id="2147484098" r:id="rId13"/>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file:///D:\M&#220;Z&#304;K\BEETHOVEN\Beethoven-Greatest_Hits-10-Turkish_March_from_The_Ruins_of_Athens.mp3"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1.xml"/><Relationship Id="rId1" Type="http://schemas.openxmlformats.org/officeDocument/2006/relationships/audio" Target="file:///E:\BEETHOVEN\beethoven_-_romance_piano.mp3" TargetMode="Externa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hyperlink" Target="http://www.merammem.com/cirak/belgeturleri.htm" TargetMode="Externa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hyperlink" Target="http://www.merammem.com/cirak/geciciuygulamalar.htm"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oleObject" Target="../embeddings/oleObject2.bin"/><Relationship Id="rId1" Type="http://schemas.openxmlformats.org/officeDocument/2006/relationships/slideLayout" Target="../slideLayouts/slideLayout12.xml"/><Relationship Id="rId6" Type="http://schemas.openxmlformats.org/officeDocument/2006/relationships/hyperlink" Target="http://www.merammem.com/formlar/ek3.htm" TargetMode="External"/><Relationship Id="rId5" Type="http://schemas.openxmlformats.org/officeDocument/2006/relationships/hyperlink" Target="http://www.merammem.com/cirak/mesleklistesi.htm" TargetMode="External"/><Relationship Id="rId4" Type="http://schemas.openxmlformats.org/officeDocument/2006/relationships/image" Target="../media/image8.gif"/></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oleObject" Target="../embeddings/oleObject3.bin"/><Relationship Id="rId1" Type="http://schemas.openxmlformats.org/officeDocument/2006/relationships/slideLayout" Target="../slideLayouts/slideLayout12.xml"/><Relationship Id="rId5" Type="http://schemas.openxmlformats.org/officeDocument/2006/relationships/hyperlink" Target="http://www.merammem.com/formlar/ek4.htm" TargetMode="External"/><Relationship Id="rId4" Type="http://schemas.openxmlformats.org/officeDocument/2006/relationships/image" Target="../media/image8.gif"/></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oleObject" Target="../embeddings/oleObject4.bin"/><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oleObject" Target="../embeddings/oleObject5.bin"/><Relationship Id="rId1" Type="http://schemas.openxmlformats.org/officeDocument/2006/relationships/slideLayout" Target="../slideLayouts/slideLayout4.xml"/><Relationship Id="rId4" Type="http://schemas.openxmlformats.org/officeDocument/2006/relationships/image" Target="../media/image10.gif"/></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oleObject" Target="../embeddings/oleObject6.bin"/><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oleObject" Target="../embeddings/oleObject7.bin"/><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oleObject" Target="../embeddings/oleObject8.bin"/><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slideLayout" Target="../slideLayouts/slideLayout1.xml"/><Relationship Id="rId1" Type="http://schemas.openxmlformats.org/officeDocument/2006/relationships/audio" Target="file:///D:\M&#220;Z&#304;K\BEETHOVEN\Piano_Sonata_No_14_in_C_minor-II_Moonlight.mp3" TargetMode="External"/><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3" Type="http://schemas.openxmlformats.org/officeDocument/2006/relationships/hyperlink" Target="http://www.merammem.com/cirak/ciraksozlesmesi.htm" TargetMode="External"/><Relationship Id="rId2" Type="http://schemas.openxmlformats.org/officeDocument/2006/relationships/hyperlink" Target="../../S&#214;ZLE&#350;ME%20WORD.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merammem.com/cirak/ciraksozlesmesi.ht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780928"/>
            <a:ext cx="8385175" cy="2664296"/>
          </a:xfrm>
        </p:spPr>
        <p:txBody>
          <a:bodyPr>
            <a:normAutofit/>
          </a:bodyPr>
          <a:lstStyle/>
          <a:p>
            <a:pPr algn="ctr"/>
            <a:r>
              <a:rPr lang="tr-TR" dirty="0"/>
              <a:t>ÇIRAKLIK VE MESLEKİ EĞİTİM İLKELERİ</a:t>
            </a:r>
            <a:br>
              <a:rPr lang="tr-TR" dirty="0"/>
            </a:b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0" y="5111"/>
            <a:ext cx="9144000" cy="831602"/>
          </a:xfrm>
        </p:spPr>
        <p:txBody>
          <a:bodyPr/>
          <a:lstStyle/>
          <a:p>
            <a:pPr eaLnBrk="1" hangingPunct="1">
              <a:defRPr/>
            </a:pPr>
            <a:r>
              <a:rPr lang="tr-TR" sz="4000" i="1" u="sng" dirty="0">
                <a:solidFill>
                  <a:srgbClr val="7030A0"/>
                </a:solidFill>
                <a:effectLst>
                  <a:outerShdw blurRad="38100" dist="38100" dir="2700000" algn="tl">
                    <a:srgbClr val="000000">
                      <a:alpha val="43137"/>
                    </a:srgbClr>
                  </a:outerShdw>
                </a:effectLst>
              </a:rPr>
              <a:t>Çıraklık Eğitimi ve Mesleki Eğitimin Amacı</a:t>
            </a:r>
          </a:p>
        </p:txBody>
      </p:sp>
      <p:sp>
        <p:nvSpPr>
          <p:cNvPr id="66563" name="Rectangle 3"/>
          <p:cNvSpPr>
            <a:spLocks noGrp="1" noChangeArrowheads="1"/>
          </p:cNvSpPr>
          <p:nvPr>
            <p:ph idx="1"/>
          </p:nvPr>
        </p:nvSpPr>
        <p:spPr>
          <a:xfrm>
            <a:off x="0" y="836713"/>
            <a:ext cx="9144000" cy="6021287"/>
          </a:xfrm>
        </p:spPr>
        <p:txBody>
          <a:bodyPr>
            <a:normAutofit/>
          </a:bodyPr>
          <a:lstStyle/>
          <a:p>
            <a:pPr marL="0" indent="0" eaLnBrk="1" hangingPunct="1">
              <a:lnSpc>
                <a:spcPct val="80000"/>
              </a:lnSpc>
              <a:buNone/>
              <a:defRPr/>
            </a:pPr>
            <a:r>
              <a:rPr lang="tr-TR" sz="2400" dirty="0"/>
              <a:t>1.    Çıraklık yaşında olup okul sistemi dışında bulunan gençlere temel meslek eğitimi vermek ve bunları işe yerleştirmek.</a:t>
            </a:r>
          </a:p>
          <a:p>
            <a:pPr marL="0" indent="0">
              <a:lnSpc>
                <a:spcPct val="80000"/>
              </a:lnSpc>
              <a:buNone/>
              <a:defRPr/>
            </a:pPr>
            <a:endParaRPr lang="tr-TR" sz="2400" dirty="0"/>
          </a:p>
          <a:p>
            <a:pPr marL="0" indent="0" eaLnBrk="1" hangingPunct="1">
              <a:lnSpc>
                <a:spcPct val="80000"/>
              </a:lnSpc>
              <a:buNone/>
              <a:defRPr/>
            </a:pPr>
            <a:r>
              <a:rPr lang="tr-TR" sz="2400" dirty="0"/>
              <a:t>2.    Çıraklık sistemine girecek gençlerin uygun meslek seçimine rehberlik yapmak.</a:t>
            </a:r>
          </a:p>
          <a:p>
            <a:pPr marL="0" indent="0">
              <a:lnSpc>
                <a:spcPct val="80000"/>
              </a:lnSpc>
              <a:buNone/>
              <a:defRPr/>
            </a:pPr>
            <a:endParaRPr lang="tr-TR" sz="2400" dirty="0"/>
          </a:p>
          <a:p>
            <a:pPr marL="0" indent="0" eaLnBrk="1" hangingPunct="1">
              <a:lnSpc>
                <a:spcPct val="80000"/>
              </a:lnSpc>
              <a:buNone/>
              <a:defRPr/>
            </a:pPr>
            <a:r>
              <a:rPr lang="tr-TR" sz="2400" dirty="0"/>
              <a:t>3.    14 - 18 yaş gurubunda olup geleceğini bir işyerinde çalışarak kurmaya çalışan gençlere çıraklık sistemi yoluyla meslek eğitimi vermek</a:t>
            </a:r>
          </a:p>
          <a:p>
            <a:pPr marL="0" indent="0">
              <a:lnSpc>
                <a:spcPct val="80000"/>
              </a:lnSpc>
              <a:buNone/>
              <a:defRPr/>
            </a:pPr>
            <a:endParaRPr lang="tr-TR" sz="2400" dirty="0"/>
          </a:p>
          <a:p>
            <a:pPr marL="0" indent="0" eaLnBrk="1" hangingPunct="1">
              <a:lnSpc>
                <a:spcPct val="80000"/>
              </a:lnSpc>
              <a:buNone/>
              <a:defRPr/>
            </a:pPr>
            <a:r>
              <a:rPr lang="tr-TR" sz="2400" dirty="0"/>
              <a:t>4.     İş hayatı içinde bulunup 14 - 18 yaş grubunda olan gençleri eğitim süresince sosyal güvenlik şemsiyesi altına almak.</a:t>
            </a:r>
          </a:p>
          <a:p>
            <a:pPr marL="0" indent="0">
              <a:lnSpc>
                <a:spcPct val="80000"/>
              </a:lnSpc>
              <a:buNone/>
              <a:defRPr/>
            </a:pPr>
            <a:endParaRPr lang="tr-TR" sz="2400" dirty="0"/>
          </a:p>
          <a:p>
            <a:pPr marL="0" indent="0" eaLnBrk="1" hangingPunct="1">
              <a:lnSpc>
                <a:spcPct val="80000"/>
              </a:lnSpc>
              <a:buNone/>
              <a:defRPr/>
            </a:pPr>
            <a:r>
              <a:rPr lang="tr-TR" sz="2400" dirty="0"/>
              <a:t>5.    Ülke genelinde çeşitli mesleklerde kalfalık ve ustalık standardını belirlemek.</a:t>
            </a:r>
          </a:p>
          <a:p>
            <a:pPr marL="0" indent="0" eaLnBrk="1" hangingPunct="1">
              <a:lnSpc>
                <a:spcPct val="80000"/>
              </a:lnSpc>
              <a:buNone/>
              <a:defRPr/>
            </a:pPr>
            <a:r>
              <a:rPr lang="tr-TR" sz="2400" dirty="0"/>
              <a:t>6.    iş yerlerinde öğrenilemeyen iş ve işlemleri ders araç ve gereçleriyle zenginleştirilmiş </a:t>
            </a:r>
            <a:r>
              <a:rPr lang="tr-TR" sz="2400" dirty="0" err="1"/>
              <a:t>laboratuvar</a:t>
            </a:r>
            <a:r>
              <a:rPr lang="tr-TR" sz="2400" dirty="0"/>
              <a:t> atölyelerde öğretmek.</a:t>
            </a:r>
          </a:p>
          <a:p>
            <a:pPr marL="0" indent="0">
              <a:lnSpc>
                <a:spcPct val="80000"/>
              </a:lnSpc>
              <a:buNone/>
              <a:defRPr/>
            </a:pPr>
            <a:endParaRPr lang="tr-TR"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6562"/>
                                        </p:tgtEl>
                                        <p:attrNameLst>
                                          <p:attrName>style.visibility</p:attrName>
                                        </p:attrNameLst>
                                      </p:cBhvr>
                                      <p:to>
                                        <p:strVal val="visible"/>
                                      </p:to>
                                    </p:set>
                                    <p:animEffect transition="in" filter="dissolve">
                                      <p:cBhvr>
                                        <p:cTn id="7" dur="500"/>
                                        <p:tgtEl>
                                          <p:spTgt spid="66562"/>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66563">
                                            <p:txEl>
                                              <p:pRg st="0" end="0"/>
                                            </p:txEl>
                                          </p:spTgt>
                                        </p:tgtEl>
                                        <p:attrNameLst>
                                          <p:attrName>style.visibility</p:attrName>
                                        </p:attrNameLst>
                                      </p:cBhvr>
                                      <p:to>
                                        <p:strVal val="visible"/>
                                      </p:to>
                                    </p:set>
                                    <p:animEffect transition="in" filter="dissolve">
                                      <p:cBhvr>
                                        <p:cTn id="11" dur="500"/>
                                        <p:tgtEl>
                                          <p:spTgt spid="66563">
                                            <p:txEl>
                                              <p:pRg st="0" end="0"/>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animEffect transition="in" filter="dissolve">
                                      <p:cBhvr>
                                        <p:cTn id="15" dur="500"/>
                                        <p:tgtEl>
                                          <p:spTgt spid="6656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66563">
                                            <p:txEl>
                                              <p:pRg st="4" end="4"/>
                                            </p:txEl>
                                          </p:spTgt>
                                        </p:tgtEl>
                                        <p:attrNameLst>
                                          <p:attrName>style.visibility</p:attrName>
                                        </p:attrNameLst>
                                      </p:cBhvr>
                                      <p:to>
                                        <p:strVal val="visible"/>
                                      </p:to>
                                    </p:set>
                                    <p:animEffect transition="in" filter="dissolve">
                                      <p:cBhvr>
                                        <p:cTn id="19" dur="500"/>
                                        <p:tgtEl>
                                          <p:spTgt spid="66563">
                                            <p:txEl>
                                              <p:pRg st="4" end="4"/>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66563">
                                            <p:txEl>
                                              <p:pRg st="6" end="6"/>
                                            </p:txEl>
                                          </p:spTgt>
                                        </p:tgtEl>
                                        <p:attrNameLst>
                                          <p:attrName>style.visibility</p:attrName>
                                        </p:attrNameLst>
                                      </p:cBhvr>
                                      <p:to>
                                        <p:strVal val="visible"/>
                                      </p:to>
                                    </p:set>
                                    <p:animEffect transition="in" filter="dissolve">
                                      <p:cBhvr>
                                        <p:cTn id="23" dur="500"/>
                                        <p:tgtEl>
                                          <p:spTgt spid="66563">
                                            <p:txEl>
                                              <p:pRg st="6" end="6"/>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66563">
                                            <p:txEl>
                                              <p:pRg st="8" end="8"/>
                                            </p:txEl>
                                          </p:spTgt>
                                        </p:tgtEl>
                                        <p:attrNameLst>
                                          <p:attrName>style.visibility</p:attrName>
                                        </p:attrNameLst>
                                      </p:cBhvr>
                                      <p:to>
                                        <p:strVal val="visible"/>
                                      </p:to>
                                    </p:set>
                                    <p:animEffect transition="in" filter="dissolve">
                                      <p:cBhvr>
                                        <p:cTn id="27" dur="500"/>
                                        <p:tgtEl>
                                          <p:spTgt spid="66563">
                                            <p:txEl>
                                              <p:pRg st="8" end="8"/>
                                            </p:txEl>
                                          </p:spTgt>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66563">
                                            <p:txEl>
                                              <p:pRg st="9" end="9"/>
                                            </p:txEl>
                                          </p:spTgt>
                                        </p:tgtEl>
                                        <p:attrNameLst>
                                          <p:attrName>style.visibility</p:attrName>
                                        </p:attrNameLst>
                                      </p:cBhvr>
                                      <p:to>
                                        <p:strVal val="visible"/>
                                      </p:to>
                                    </p:set>
                                    <p:animEffect transition="in" filter="dissolve">
                                      <p:cBhvr>
                                        <p:cTn id="31" dur="500"/>
                                        <p:tgtEl>
                                          <p:spTgt spid="6656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p:bldP spid="6656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0" y="0"/>
            <a:ext cx="9144000" cy="1325563"/>
          </a:xfrm>
        </p:spPr>
        <p:txBody>
          <a:bodyPr/>
          <a:lstStyle/>
          <a:p>
            <a:pPr eaLnBrk="1" hangingPunct="1">
              <a:defRPr/>
            </a:pPr>
            <a:r>
              <a:rPr lang="tr-TR" sz="4000" i="1" u="sng" dirty="0">
                <a:solidFill>
                  <a:srgbClr val="7030A0"/>
                </a:solidFill>
                <a:effectLst>
                  <a:outerShdw blurRad="38100" dist="38100" dir="2700000" algn="tl">
                    <a:srgbClr val="000000">
                      <a:alpha val="43137"/>
                    </a:srgbClr>
                  </a:outerShdw>
                </a:effectLst>
              </a:rPr>
              <a:t>Çıraklık Eğitimi ve Mesleki Eğitimin Amacı</a:t>
            </a:r>
          </a:p>
        </p:txBody>
      </p:sp>
      <p:sp>
        <p:nvSpPr>
          <p:cNvPr id="66563" name="Rectangle 3"/>
          <p:cNvSpPr>
            <a:spLocks noGrp="1" noChangeArrowheads="1"/>
          </p:cNvSpPr>
          <p:nvPr>
            <p:ph idx="1"/>
          </p:nvPr>
        </p:nvSpPr>
        <p:spPr>
          <a:xfrm>
            <a:off x="0" y="1052736"/>
            <a:ext cx="9144000" cy="5805263"/>
          </a:xfrm>
        </p:spPr>
        <p:txBody>
          <a:bodyPr>
            <a:normAutofit/>
          </a:bodyPr>
          <a:lstStyle/>
          <a:p>
            <a:pPr eaLnBrk="1" hangingPunct="1">
              <a:lnSpc>
                <a:spcPct val="80000"/>
              </a:lnSpc>
              <a:buFont typeface="Wingdings" pitchFamily="2" charset="2"/>
              <a:buNone/>
              <a:defRPr/>
            </a:pPr>
            <a:endParaRPr lang="tr-TR" sz="1300" dirty="0"/>
          </a:p>
          <a:p>
            <a:pPr marL="0" indent="0" eaLnBrk="1" hangingPunct="1">
              <a:lnSpc>
                <a:spcPct val="80000"/>
              </a:lnSpc>
              <a:buNone/>
              <a:defRPr/>
            </a:pPr>
            <a:r>
              <a:rPr lang="tr-TR" sz="1300" dirty="0"/>
              <a:t>7.   </a:t>
            </a:r>
            <a:r>
              <a:rPr lang="tr-TR" sz="2400" dirty="0"/>
              <a:t> Kalfa ve ustaların meslek kurslarıyla mesleklerinde gelişmelerini sağlamak.</a:t>
            </a:r>
          </a:p>
          <a:p>
            <a:pPr marL="0" indent="0">
              <a:lnSpc>
                <a:spcPct val="80000"/>
              </a:lnSpc>
              <a:buNone/>
              <a:defRPr/>
            </a:pPr>
            <a:endParaRPr lang="tr-TR" sz="2400" dirty="0"/>
          </a:p>
          <a:p>
            <a:pPr marL="0" indent="0" eaLnBrk="1" hangingPunct="1">
              <a:lnSpc>
                <a:spcPct val="80000"/>
              </a:lnSpc>
              <a:buNone/>
              <a:defRPr/>
            </a:pPr>
            <a:r>
              <a:rPr lang="tr-TR" sz="2400" dirty="0"/>
              <a:t>8.    Ustaların işyerlerinde çırak öğrencilere sanatlarını daha iyi öğretmelerini sağlamak amacıyla USTA ÖĞRETİCİLİK kurslarıyla gelişmelerini sağlamak.</a:t>
            </a:r>
          </a:p>
          <a:p>
            <a:pPr marL="0" indent="0">
              <a:lnSpc>
                <a:spcPct val="80000"/>
              </a:lnSpc>
              <a:buNone/>
              <a:defRPr/>
            </a:pPr>
            <a:endParaRPr lang="tr-TR" sz="2400" dirty="0"/>
          </a:p>
          <a:p>
            <a:pPr marL="0" indent="0" eaLnBrk="1" hangingPunct="1">
              <a:lnSpc>
                <a:spcPct val="80000"/>
              </a:lnSpc>
              <a:buNone/>
              <a:defRPr/>
            </a:pPr>
            <a:r>
              <a:rPr lang="tr-TR" sz="2400" dirty="0"/>
              <a:t>9.     İş hayatında çalışma disiplinini sağlamak.</a:t>
            </a:r>
          </a:p>
          <a:p>
            <a:pPr marL="0" indent="0">
              <a:lnSpc>
                <a:spcPct val="80000"/>
              </a:lnSpc>
              <a:buNone/>
              <a:defRPr/>
            </a:pPr>
            <a:endParaRPr lang="tr-TR" sz="2400" dirty="0"/>
          </a:p>
          <a:p>
            <a:pPr marL="0" indent="0" eaLnBrk="1" hangingPunct="1">
              <a:lnSpc>
                <a:spcPct val="80000"/>
              </a:lnSpc>
              <a:buNone/>
              <a:defRPr/>
            </a:pPr>
            <a:r>
              <a:rPr lang="tr-TR" sz="2400" dirty="0"/>
              <a:t>10.  Eğitim kurumlarıyla iş hayatı arasında işbirliği geliştirmek iş hayatının belirli bir düzene bağlanmasına katkı sağlamak.</a:t>
            </a:r>
          </a:p>
          <a:p>
            <a:pPr marL="0" indent="0">
              <a:lnSpc>
                <a:spcPct val="80000"/>
              </a:lnSpc>
              <a:buNone/>
              <a:defRPr/>
            </a:pPr>
            <a:endParaRPr lang="tr-TR" sz="2400" dirty="0"/>
          </a:p>
          <a:p>
            <a:pPr marL="0" indent="0" eaLnBrk="1" hangingPunct="1">
              <a:lnSpc>
                <a:spcPct val="80000"/>
              </a:lnSpc>
              <a:buNone/>
              <a:defRPr/>
            </a:pPr>
            <a:r>
              <a:rPr lang="tr-TR" sz="2400" dirty="0"/>
              <a:t>11.  Yapılan işlerin teknolojisinin, kalitesinin ve veriminin yükselmesini sağlamak</a:t>
            </a:r>
          </a:p>
        </p:txBody>
      </p:sp>
    </p:spTree>
    <p:extLst>
      <p:ext uri="{BB962C8B-B14F-4D97-AF65-F5344CB8AC3E}">
        <p14:creationId xmlns:p14="http://schemas.microsoft.com/office/powerpoint/2010/main" val="35570377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6562"/>
                                        </p:tgtEl>
                                        <p:attrNameLst>
                                          <p:attrName>style.visibility</p:attrName>
                                        </p:attrNameLst>
                                      </p:cBhvr>
                                      <p:to>
                                        <p:strVal val="visible"/>
                                      </p:to>
                                    </p:set>
                                    <p:animEffect transition="in" filter="dissolve">
                                      <p:cBhvr>
                                        <p:cTn id="7" dur="500"/>
                                        <p:tgtEl>
                                          <p:spTgt spid="66562"/>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animEffect transition="in" filter="dissolve">
                                      <p:cBhvr>
                                        <p:cTn id="11" dur="500"/>
                                        <p:tgtEl>
                                          <p:spTgt spid="6656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66563">
                                            <p:txEl>
                                              <p:pRg st="3" end="3"/>
                                            </p:txEl>
                                          </p:spTgt>
                                        </p:tgtEl>
                                        <p:attrNameLst>
                                          <p:attrName>style.visibility</p:attrName>
                                        </p:attrNameLst>
                                      </p:cBhvr>
                                      <p:to>
                                        <p:strVal val="visible"/>
                                      </p:to>
                                    </p:set>
                                    <p:animEffect transition="in" filter="dissolve">
                                      <p:cBhvr>
                                        <p:cTn id="15" dur="500"/>
                                        <p:tgtEl>
                                          <p:spTgt spid="66563">
                                            <p:txEl>
                                              <p:pRg st="3" end="3"/>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66563">
                                            <p:txEl>
                                              <p:pRg st="5" end="5"/>
                                            </p:txEl>
                                          </p:spTgt>
                                        </p:tgtEl>
                                        <p:attrNameLst>
                                          <p:attrName>style.visibility</p:attrName>
                                        </p:attrNameLst>
                                      </p:cBhvr>
                                      <p:to>
                                        <p:strVal val="visible"/>
                                      </p:to>
                                    </p:set>
                                    <p:animEffect transition="in" filter="dissolve">
                                      <p:cBhvr>
                                        <p:cTn id="19" dur="500"/>
                                        <p:tgtEl>
                                          <p:spTgt spid="66563">
                                            <p:txEl>
                                              <p:pRg st="5" end="5"/>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66563">
                                            <p:txEl>
                                              <p:pRg st="7" end="7"/>
                                            </p:txEl>
                                          </p:spTgt>
                                        </p:tgtEl>
                                        <p:attrNameLst>
                                          <p:attrName>style.visibility</p:attrName>
                                        </p:attrNameLst>
                                      </p:cBhvr>
                                      <p:to>
                                        <p:strVal val="visible"/>
                                      </p:to>
                                    </p:set>
                                    <p:animEffect transition="in" filter="dissolve">
                                      <p:cBhvr>
                                        <p:cTn id="23" dur="500"/>
                                        <p:tgtEl>
                                          <p:spTgt spid="66563">
                                            <p:txEl>
                                              <p:pRg st="7" end="7"/>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66563">
                                            <p:txEl>
                                              <p:pRg st="9" end="9"/>
                                            </p:txEl>
                                          </p:spTgt>
                                        </p:tgtEl>
                                        <p:attrNameLst>
                                          <p:attrName>style.visibility</p:attrName>
                                        </p:attrNameLst>
                                      </p:cBhvr>
                                      <p:to>
                                        <p:strVal val="visible"/>
                                      </p:to>
                                    </p:set>
                                    <p:animEffect transition="in" filter="dissolve">
                                      <p:cBhvr>
                                        <p:cTn id="27" dur="500"/>
                                        <p:tgtEl>
                                          <p:spTgt spid="6656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p:bldP spid="6656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429" y="0"/>
            <a:ext cx="9144000" cy="1384300"/>
          </a:xfrm>
        </p:spPr>
        <p:txBody>
          <a:bodyPr/>
          <a:lstStyle/>
          <a:p>
            <a:pPr eaLnBrk="1" hangingPunct="1">
              <a:defRPr/>
            </a:pPr>
            <a:r>
              <a:rPr lang="tr-TR" sz="4000" b="1" u="sng" dirty="0">
                <a:solidFill>
                  <a:srgbClr val="C00000"/>
                </a:solidFill>
                <a:effectLst>
                  <a:outerShdw blurRad="38100" dist="38100" dir="2700000" algn="tl">
                    <a:srgbClr val="000000">
                      <a:alpha val="43137"/>
                    </a:srgbClr>
                  </a:outerShdw>
                </a:effectLst>
              </a:rPr>
              <a:t>SİSTEMİN İŞYERİNE SAĞLADIĞI KOLAYLIKLAR </a:t>
            </a:r>
            <a:r>
              <a:rPr lang="tr-TR" sz="4000" dirty="0">
                <a:solidFill>
                  <a:srgbClr val="C00000"/>
                </a:solidFill>
              </a:rPr>
              <a:t> </a:t>
            </a:r>
          </a:p>
        </p:txBody>
      </p:sp>
      <p:sp>
        <p:nvSpPr>
          <p:cNvPr id="67587" name="Rectangle 3"/>
          <p:cNvSpPr>
            <a:spLocks noGrp="1" noChangeArrowheads="1"/>
          </p:cNvSpPr>
          <p:nvPr>
            <p:ph idx="1"/>
          </p:nvPr>
        </p:nvSpPr>
        <p:spPr>
          <a:xfrm>
            <a:off x="1429" y="1384300"/>
            <a:ext cx="9144000" cy="5473700"/>
          </a:xfrm>
        </p:spPr>
        <p:txBody>
          <a:bodyPr>
            <a:normAutofit/>
          </a:bodyPr>
          <a:lstStyle/>
          <a:p>
            <a:pPr eaLnBrk="1" hangingPunct="1">
              <a:lnSpc>
                <a:spcPct val="80000"/>
              </a:lnSpc>
              <a:defRPr/>
            </a:pPr>
            <a:r>
              <a:rPr lang="tr-TR" sz="2800" dirty="0"/>
              <a:t>Öğrencinin sosyal güvencesi SGK. Primleri Devlet tarafından ödenir, (İşletmeler SGK primlerini kendileri dahi ödeseler    yine öğrenci yaşındaki kişileri eğitim merkezlerine göndermek zorundadırlar). </a:t>
            </a:r>
          </a:p>
          <a:p>
            <a:pPr eaLnBrk="1" hangingPunct="1">
              <a:lnSpc>
                <a:spcPct val="80000"/>
              </a:lnSpc>
              <a:defRPr/>
            </a:pPr>
            <a:r>
              <a:rPr lang="tr-TR" sz="2800" dirty="0"/>
              <a:t>Damga vergisi ödenmez, </a:t>
            </a:r>
          </a:p>
          <a:p>
            <a:pPr eaLnBrk="1" hangingPunct="1">
              <a:lnSpc>
                <a:spcPct val="80000"/>
              </a:lnSpc>
              <a:defRPr/>
            </a:pPr>
            <a:r>
              <a:rPr lang="tr-TR" sz="2800" dirty="0"/>
              <a:t>Gelir vergisi ödenmez, </a:t>
            </a:r>
          </a:p>
          <a:p>
            <a:pPr eaLnBrk="1" hangingPunct="1">
              <a:lnSpc>
                <a:spcPct val="80000"/>
              </a:lnSpc>
              <a:defRPr/>
            </a:pPr>
            <a:r>
              <a:rPr lang="tr-TR" sz="2800" dirty="0"/>
              <a:t>Vergi iadesi ödenmez, </a:t>
            </a:r>
          </a:p>
          <a:p>
            <a:pPr eaLnBrk="1" hangingPunct="1">
              <a:lnSpc>
                <a:spcPct val="80000"/>
              </a:lnSpc>
              <a:defRPr/>
            </a:pPr>
            <a:r>
              <a:rPr lang="tr-TR" sz="2800" dirty="0"/>
              <a:t>Konut edindirme fonu ödemez, </a:t>
            </a:r>
          </a:p>
          <a:p>
            <a:pPr eaLnBrk="1" hangingPunct="1">
              <a:lnSpc>
                <a:spcPct val="80000"/>
              </a:lnSpc>
              <a:defRPr/>
            </a:pPr>
            <a:r>
              <a:rPr lang="tr-TR" sz="2800" dirty="0"/>
              <a:t>Zorunlu tasarruf ödenmez, </a:t>
            </a:r>
          </a:p>
          <a:p>
            <a:pPr eaLnBrk="1" hangingPunct="1">
              <a:lnSpc>
                <a:spcPct val="80000"/>
              </a:lnSpc>
              <a:defRPr/>
            </a:pPr>
            <a:r>
              <a:rPr lang="tr-TR" sz="2800" dirty="0"/>
              <a:t>Kıdem tazminatı ödenmez, </a:t>
            </a:r>
          </a:p>
          <a:p>
            <a:pPr eaLnBrk="1" hangingPunct="1">
              <a:lnSpc>
                <a:spcPct val="80000"/>
              </a:lnSpc>
              <a:defRPr/>
            </a:pPr>
            <a:r>
              <a:rPr lang="tr-TR" sz="2800" dirty="0"/>
              <a:t>Verilen ücret gider gösterilebilir, </a:t>
            </a:r>
          </a:p>
          <a:p>
            <a:pPr eaLnBrk="1" hangingPunct="1">
              <a:lnSpc>
                <a:spcPct val="80000"/>
              </a:lnSpc>
              <a:defRPr/>
            </a:pPr>
            <a:r>
              <a:rPr lang="tr-TR" sz="2800" dirty="0"/>
              <a:t>Öğrenciler işçi sayısına dahil edilmez </a:t>
            </a:r>
          </a:p>
          <a:p>
            <a:pPr eaLnBrk="1" hangingPunct="1">
              <a:lnSpc>
                <a:spcPct val="80000"/>
              </a:lnSpc>
              <a:defRPr/>
            </a:pPr>
            <a:r>
              <a:rPr lang="tr-TR" sz="2800" dirty="0"/>
              <a:t>Devlet katkısı alabilirler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67586"/>
                                        </p:tgtEl>
                                        <p:attrNameLst>
                                          <p:attrName>style.visibility</p:attrName>
                                        </p:attrNameLst>
                                      </p:cBhvr>
                                      <p:to>
                                        <p:strVal val="visible"/>
                                      </p:to>
                                    </p:set>
                                    <p:animEffect transition="in" filter="wheel(4)">
                                      <p:cBhvr>
                                        <p:cTn id="7" dur="2000"/>
                                        <p:tgtEl>
                                          <p:spTgt spid="67586"/>
                                        </p:tgtEl>
                                      </p:cBhvr>
                                    </p:animEffect>
                                  </p:childTnLst>
                                </p:cTn>
                              </p:par>
                            </p:childTnLst>
                          </p:cTn>
                        </p:par>
                        <p:par>
                          <p:cTn id="8" fill="hold">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67587">
                                            <p:txEl>
                                              <p:pRg st="0" end="0"/>
                                            </p:txEl>
                                          </p:spTgt>
                                        </p:tgtEl>
                                        <p:attrNameLst>
                                          <p:attrName>style.visibility</p:attrName>
                                        </p:attrNameLst>
                                      </p:cBhvr>
                                      <p:to>
                                        <p:strVal val="visible"/>
                                      </p:to>
                                    </p:set>
                                    <p:animEffect transition="in" filter="dissolve">
                                      <p:cBhvr>
                                        <p:cTn id="11" dur="500"/>
                                        <p:tgtEl>
                                          <p:spTgt spid="67587">
                                            <p:txEl>
                                              <p:pRg st="0" end="0"/>
                                            </p:txEl>
                                          </p:spTgt>
                                        </p:tgtEl>
                                      </p:cBhvr>
                                    </p:animEffect>
                                  </p:childTnLst>
                                </p:cTn>
                              </p:par>
                            </p:childTnLst>
                          </p:cTn>
                        </p:par>
                        <p:par>
                          <p:cTn id="12" fill="hold">
                            <p:stCondLst>
                              <p:cond delay="2500"/>
                            </p:stCondLst>
                            <p:childTnLst>
                              <p:par>
                                <p:cTn id="13" presetID="9" presetClass="entr" presetSubtype="0" fill="hold" grpId="0" nodeType="afterEffect">
                                  <p:stCondLst>
                                    <p:cond delay="0"/>
                                  </p:stCondLst>
                                  <p:childTnLst>
                                    <p:set>
                                      <p:cBhvr>
                                        <p:cTn id="14" dur="1" fill="hold">
                                          <p:stCondLst>
                                            <p:cond delay="0"/>
                                          </p:stCondLst>
                                        </p:cTn>
                                        <p:tgtEl>
                                          <p:spTgt spid="67587">
                                            <p:txEl>
                                              <p:pRg st="1" end="1"/>
                                            </p:txEl>
                                          </p:spTgt>
                                        </p:tgtEl>
                                        <p:attrNameLst>
                                          <p:attrName>style.visibility</p:attrName>
                                        </p:attrNameLst>
                                      </p:cBhvr>
                                      <p:to>
                                        <p:strVal val="visible"/>
                                      </p:to>
                                    </p:set>
                                    <p:animEffect transition="in" filter="dissolve">
                                      <p:cBhvr>
                                        <p:cTn id="15" dur="500"/>
                                        <p:tgtEl>
                                          <p:spTgt spid="67587">
                                            <p:txEl>
                                              <p:pRg st="1" end="1"/>
                                            </p:txEl>
                                          </p:spTgt>
                                        </p:tgtEl>
                                      </p:cBhvr>
                                    </p:animEffect>
                                  </p:childTnLst>
                                </p:cTn>
                              </p:par>
                            </p:childTnLst>
                          </p:cTn>
                        </p:par>
                        <p:par>
                          <p:cTn id="16" fill="hold">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67587">
                                            <p:txEl>
                                              <p:pRg st="2" end="2"/>
                                            </p:txEl>
                                          </p:spTgt>
                                        </p:tgtEl>
                                        <p:attrNameLst>
                                          <p:attrName>style.visibility</p:attrName>
                                        </p:attrNameLst>
                                      </p:cBhvr>
                                      <p:to>
                                        <p:strVal val="visible"/>
                                      </p:to>
                                    </p:set>
                                    <p:animEffect transition="in" filter="dissolve">
                                      <p:cBhvr>
                                        <p:cTn id="19" dur="500"/>
                                        <p:tgtEl>
                                          <p:spTgt spid="67587">
                                            <p:txEl>
                                              <p:pRg st="2" end="2"/>
                                            </p:txEl>
                                          </p:spTgt>
                                        </p:tgtEl>
                                      </p:cBhvr>
                                    </p:animEffect>
                                  </p:childTnLst>
                                </p:cTn>
                              </p:par>
                            </p:childTnLst>
                          </p:cTn>
                        </p:par>
                        <p:par>
                          <p:cTn id="20" fill="hold">
                            <p:stCondLst>
                              <p:cond delay="3500"/>
                            </p:stCondLst>
                            <p:childTnLst>
                              <p:par>
                                <p:cTn id="21" presetID="9" presetClass="entr" presetSubtype="0" fill="hold" grpId="0" nodeType="afterEffect">
                                  <p:stCondLst>
                                    <p:cond delay="0"/>
                                  </p:stCondLst>
                                  <p:childTnLst>
                                    <p:set>
                                      <p:cBhvr>
                                        <p:cTn id="22" dur="1" fill="hold">
                                          <p:stCondLst>
                                            <p:cond delay="0"/>
                                          </p:stCondLst>
                                        </p:cTn>
                                        <p:tgtEl>
                                          <p:spTgt spid="67587">
                                            <p:txEl>
                                              <p:pRg st="3" end="3"/>
                                            </p:txEl>
                                          </p:spTgt>
                                        </p:tgtEl>
                                        <p:attrNameLst>
                                          <p:attrName>style.visibility</p:attrName>
                                        </p:attrNameLst>
                                      </p:cBhvr>
                                      <p:to>
                                        <p:strVal val="visible"/>
                                      </p:to>
                                    </p:set>
                                    <p:animEffect transition="in" filter="dissolve">
                                      <p:cBhvr>
                                        <p:cTn id="23" dur="500"/>
                                        <p:tgtEl>
                                          <p:spTgt spid="67587">
                                            <p:txEl>
                                              <p:pRg st="3" end="3"/>
                                            </p:txEl>
                                          </p:spTgt>
                                        </p:tgtEl>
                                      </p:cBhvr>
                                    </p:animEffect>
                                  </p:childTnLst>
                                </p:cTn>
                              </p:par>
                            </p:childTnLst>
                          </p:cTn>
                        </p:par>
                        <p:par>
                          <p:cTn id="24" fill="hold">
                            <p:stCondLst>
                              <p:cond delay="4000"/>
                            </p:stCondLst>
                            <p:childTnLst>
                              <p:par>
                                <p:cTn id="25" presetID="9" presetClass="entr" presetSubtype="0" fill="hold" grpId="0" nodeType="afterEffect">
                                  <p:stCondLst>
                                    <p:cond delay="0"/>
                                  </p:stCondLst>
                                  <p:childTnLst>
                                    <p:set>
                                      <p:cBhvr>
                                        <p:cTn id="26" dur="1" fill="hold">
                                          <p:stCondLst>
                                            <p:cond delay="0"/>
                                          </p:stCondLst>
                                        </p:cTn>
                                        <p:tgtEl>
                                          <p:spTgt spid="67587">
                                            <p:txEl>
                                              <p:pRg st="4" end="4"/>
                                            </p:txEl>
                                          </p:spTgt>
                                        </p:tgtEl>
                                        <p:attrNameLst>
                                          <p:attrName>style.visibility</p:attrName>
                                        </p:attrNameLst>
                                      </p:cBhvr>
                                      <p:to>
                                        <p:strVal val="visible"/>
                                      </p:to>
                                    </p:set>
                                    <p:animEffect transition="in" filter="dissolve">
                                      <p:cBhvr>
                                        <p:cTn id="27" dur="500"/>
                                        <p:tgtEl>
                                          <p:spTgt spid="67587">
                                            <p:txEl>
                                              <p:pRg st="4" end="4"/>
                                            </p:txEl>
                                          </p:spTgt>
                                        </p:tgtEl>
                                      </p:cBhvr>
                                    </p:animEffect>
                                  </p:childTnLst>
                                </p:cTn>
                              </p:par>
                            </p:childTnLst>
                          </p:cTn>
                        </p:par>
                        <p:par>
                          <p:cTn id="28" fill="hold">
                            <p:stCondLst>
                              <p:cond delay="4500"/>
                            </p:stCondLst>
                            <p:childTnLst>
                              <p:par>
                                <p:cTn id="29" presetID="9" presetClass="entr" presetSubtype="0" fill="hold" grpId="0" nodeType="afterEffect">
                                  <p:stCondLst>
                                    <p:cond delay="0"/>
                                  </p:stCondLst>
                                  <p:childTnLst>
                                    <p:set>
                                      <p:cBhvr>
                                        <p:cTn id="30" dur="1" fill="hold">
                                          <p:stCondLst>
                                            <p:cond delay="0"/>
                                          </p:stCondLst>
                                        </p:cTn>
                                        <p:tgtEl>
                                          <p:spTgt spid="67587">
                                            <p:txEl>
                                              <p:pRg st="5" end="5"/>
                                            </p:txEl>
                                          </p:spTgt>
                                        </p:tgtEl>
                                        <p:attrNameLst>
                                          <p:attrName>style.visibility</p:attrName>
                                        </p:attrNameLst>
                                      </p:cBhvr>
                                      <p:to>
                                        <p:strVal val="visible"/>
                                      </p:to>
                                    </p:set>
                                    <p:animEffect transition="in" filter="dissolve">
                                      <p:cBhvr>
                                        <p:cTn id="31" dur="500"/>
                                        <p:tgtEl>
                                          <p:spTgt spid="67587">
                                            <p:txEl>
                                              <p:pRg st="5" end="5"/>
                                            </p:txEl>
                                          </p:spTgt>
                                        </p:tgtEl>
                                      </p:cBhvr>
                                    </p:animEffect>
                                  </p:childTnLst>
                                </p:cTn>
                              </p:par>
                            </p:childTnLst>
                          </p:cTn>
                        </p:par>
                        <p:par>
                          <p:cTn id="32" fill="hold">
                            <p:stCondLst>
                              <p:cond delay="5000"/>
                            </p:stCondLst>
                            <p:childTnLst>
                              <p:par>
                                <p:cTn id="33" presetID="9" presetClass="entr" presetSubtype="0" fill="hold" grpId="0" nodeType="afterEffect">
                                  <p:stCondLst>
                                    <p:cond delay="0"/>
                                  </p:stCondLst>
                                  <p:childTnLst>
                                    <p:set>
                                      <p:cBhvr>
                                        <p:cTn id="34" dur="1" fill="hold">
                                          <p:stCondLst>
                                            <p:cond delay="0"/>
                                          </p:stCondLst>
                                        </p:cTn>
                                        <p:tgtEl>
                                          <p:spTgt spid="67587">
                                            <p:txEl>
                                              <p:pRg st="6" end="6"/>
                                            </p:txEl>
                                          </p:spTgt>
                                        </p:tgtEl>
                                        <p:attrNameLst>
                                          <p:attrName>style.visibility</p:attrName>
                                        </p:attrNameLst>
                                      </p:cBhvr>
                                      <p:to>
                                        <p:strVal val="visible"/>
                                      </p:to>
                                    </p:set>
                                    <p:animEffect transition="in" filter="dissolve">
                                      <p:cBhvr>
                                        <p:cTn id="35" dur="500"/>
                                        <p:tgtEl>
                                          <p:spTgt spid="67587">
                                            <p:txEl>
                                              <p:pRg st="6" end="6"/>
                                            </p:txEl>
                                          </p:spTgt>
                                        </p:tgtEl>
                                      </p:cBhvr>
                                    </p:animEffect>
                                  </p:childTnLst>
                                </p:cTn>
                              </p:par>
                            </p:childTnLst>
                          </p:cTn>
                        </p:par>
                        <p:par>
                          <p:cTn id="36" fill="hold">
                            <p:stCondLst>
                              <p:cond delay="5500"/>
                            </p:stCondLst>
                            <p:childTnLst>
                              <p:par>
                                <p:cTn id="37" presetID="9" presetClass="entr" presetSubtype="0" fill="hold" grpId="0" nodeType="afterEffect">
                                  <p:stCondLst>
                                    <p:cond delay="0"/>
                                  </p:stCondLst>
                                  <p:childTnLst>
                                    <p:set>
                                      <p:cBhvr>
                                        <p:cTn id="38" dur="1" fill="hold">
                                          <p:stCondLst>
                                            <p:cond delay="0"/>
                                          </p:stCondLst>
                                        </p:cTn>
                                        <p:tgtEl>
                                          <p:spTgt spid="67587">
                                            <p:txEl>
                                              <p:pRg st="7" end="7"/>
                                            </p:txEl>
                                          </p:spTgt>
                                        </p:tgtEl>
                                        <p:attrNameLst>
                                          <p:attrName>style.visibility</p:attrName>
                                        </p:attrNameLst>
                                      </p:cBhvr>
                                      <p:to>
                                        <p:strVal val="visible"/>
                                      </p:to>
                                    </p:set>
                                    <p:animEffect transition="in" filter="dissolve">
                                      <p:cBhvr>
                                        <p:cTn id="39" dur="500"/>
                                        <p:tgtEl>
                                          <p:spTgt spid="67587">
                                            <p:txEl>
                                              <p:pRg st="7" end="7"/>
                                            </p:txEl>
                                          </p:spTgt>
                                        </p:tgtEl>
                                      </p:cBhvr>
                                    </p:animEffect>
                                  </p:childTnLst>
                                </p:cTn>
                              </p:par>
                            </p:childTnLst>
                          </p:cTn>
                        </p:par>
                        <p:par>
                          <p:cTn id="40" fill="hold">
                            <p:stCondLst>
                              <p:cond delay="6000"/>
                            </p:stCondLst>
                            <p:childTnLst>
                              <p:par>
                                <p:cTn id="41" presetID="9" presetClass="entr" presetSubtype="0" fill="hold" grpId="0" nodeType="afterEffect">
                                  <p:stCondLst>
                                    <p:cond delay="0"/>
                                  </p:stCondLst>
                                  <p:childTnLst>
                                    <p:set>
                                      <p:cBhvr>
                                        <p:cTn id="42" dur="1" fill="hold">
                                          <p:stCondLst>
                                            <p:cond delay="0"/>
                                          </p:stCondLst>
                                        </p:cTn>
                                        <p:tgtEl>
                                          <p:spTgt spid="67587">
                                            <p:txEl>
                                              <p:pRg st="8" end="8"/>
                                            </p:txEl>
                                          </p:spTgt>
                                        </p:tgtEl>
                                        <p:attrNameLst>
                                          <p:attrName>style.visibility</p:attrName>
                                        </p:attrNameLst>
                                      </p:cBhvr>
                                      <p:to>
                                        <p:strVal val="visible"/>
                                      </p:to>
                                    </p:set>
                                    <p:animEffect transition="in" filter="dissolve">
                                      <p:cBhvr>
                                        <p:cTn id="43" dur="500"/>
                                        <p:tgtEl>
                                          <p:spTgt spid="67587">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67587">
                                            <p:txEl>
                                              <p:pRg st="9" end="9"/>
                                            </p:txEl>
                                          </p:spTgt>
                                        </p:tgtEl>
                                        <p:attrNameLst>
                                          <p:attrName>style.visibility</p:attrName>
                                        </p:attrNameLst>
                                      </p:cBhvr>
                                      <p:to>
                                        <p:strVal val="visible"/>
                                      </p:to>
                                    </p:set>
                                    <p:animEffect transition="in" filter="dissolve">
                                      <p:cBhvr>
                                        <p:cTn id="48" dur="500"/>
                                        <p:tgtEl>
                                          <p:spTgt spid="6758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P spid="67587"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0" y="0"/>
            <a:ext cx="9144000" cy="1420813"/>
          </a:xfrm>
        </p:spPr>
        <p:txBody>
          <a:bodyPr/>
          <a:lstStyle/>
          <a:p>
            <a:pPr eaLnBrk="1" hangingPunct="1">
              <a:defRPr/>
            </a:pPr>
            <a:r>
              <a:rPr lang="tr-TR" sz="3600" b="1" i="1" u="sng" dirty="0"/>
              <a:t>SİSTEMİN ÖĞRENCİYE  SAĞLADIĞI İMKANLAR</a:t>
            </a:r>
            <a:r>
              <a:rPr lang="tr-TR" sz="4000" dirty="0"/>
              <a:t>  </a:t>
            </a:r>
          </a:p>
        </p:txBody>
      </p:sp>
      <p:sp>
        <p:nvSpPr>
          <p:cNvPr id="71683" name="Rectangle 3"/>
          <p:cNvSpPr>
            <a:spLocks noGrp="1" noChangeArrowheads="1"/>
          </p:cNvSpPr>
          <p:nvPr>
            <p:ph idx="1"/>
          </p:nvPr>
        </p:nvSpPr>
        <p:spPr>
          <a:xfrm>
            <a:off x="0" y="1600200"/>
            <a:ext cx="9144000" cy="4924425"/>
          </a:xfrm>
        </p:spPr>
        <p:txBody>
          <a:bodyPr/>
          <a:lstStyle/>
          <a:p>
            <a:pPr marL="609600" indent="-609600" eaLnBrk="1" hangingPunct="1">
              <a:defRPr/>
            </a:pPr>
            <a:r>
              <a:rPr lang="tr-TR" dirty="0"/>
              <a:t>Kıdem tazminatı ödenmez, </a:t>
            </a:r>
          </a:p>
          <a:p>
            <a:pPr marL="609600" indent="-609600" eaLnBrk="1" hangingPunct="1">
              <a:defRPr/>
            </a:pPr>
            <a:r>
              <a:rPr lang="tr-TR" dirty="0"/>
              <a:t>Sigortadan yararlanır, (Her türlü tedavi (Acil olanlar hariç) S.G. K.’ya ait bir sağlık  kuruluşunda yapılacaktır). </a:t>
            </a:r>
          </a:p>
          <a:p>
            <a:pPr marL="609600" indent="-609600" eaLnBrk="1" hangingPunct="1">
              <a:defRPr/>
            </a:pPr>
            <a:r>
              <a:rPr lang="tr-TR" dirty="0"/>
              <a:t>Mesleki teknik bilgi kazanır. </a:t>
            </a:r>
          </a:p>
          <a:p>
            <a:pPr marL="609600" indent="-609600" eaLnBrk="1" hangingPunct="1">
              <a:defRPr/>
            </a:pPr>
            <a:r>
              <a:rPr lang="tr-TR" dirty="0"/>
              <a:t>Öğrencilik haklarından yararlanır, (İndirimli Seyahat Kartı, Askerlik Tecili vb). </a:t>
            </a:r>
          </a:p>
          <a:p>
            <a:pPr marL="609600" indent="-609600" eaLnBrk="1" hangingPunct="1">
              <a:defRPr/>
            </a:pPr>
            <a:r>
              <a:rPr lang="tr-TR" dirty="0"/>
              <a:t>Yetki ehliyeti devlet adına tescil edilmiş olur, </a:t>
            </a:r>
          </a:p>
          <a:p>
            <a:pPr marL="609600" indent="-609600" eaLnBrk="1" hangingPunct="1">
              <a:defRPr/>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1682"/>
                                        </p:tgtEl>
                                        <p:attrNameLst>
                                          <p:attrName>style.visibility</p:attrName>
                                        </p:attrNameLst>
                                      </p:cBhvr>
                                      <p:to>
                                        <p:strVal val="visible"/>
                                      </p:to>
                                    </p:set>
                                    <p:animEffect transition="in" filter="dissolve">
                                      <p:cBhvr>
                                        <p:cTn id="7" dur="500"/>
                                        <p:tgtEl>
                                          <p:spTgt spid="71682"/>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71683">
                                            <p:txEl>
                                              <p:pRg st="0" end="0"/>
                                            </p:txEl>
                                          </p:spTgt>
                                        </p:tgtEl>
                                        <p:attrNameLst>
                                          <p:attrName>style.visibility</p:attrName>
                                        </p:attrNameLst>
                                      </p:cBhvr>
                                      <p:to>
                                        <p:strVal val="visible"/>
                                      </p:to>
                                    </p:set>
                                    <p:animEffect transition="in" filter="dissolve">
                                      <p:cBhvr>
                                        <p:cTn id="11" dur="500"/>
                                        <p:tgtEl>
                                          <p:spTgt spid="71683">
                                            <p:txEl>
                                              <p:pRg st="0" end="0"/>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71683">
                                            <p:txEl>
                                              <p:pRg st="1" end="1"/>
                                            </p:txEl>
                                          </p:spTgt>
                                        </p:tgtEl>
                                        <p:attrNameLst>
                                          <p:attrName>style.visibility</p:attrName>
                                        </p:attrNameLst>
                                      </p:cBhvr>
                                      <p:to>
                                        <p:strVal val="visible"/>
                                      </p:to>
                                    </p:set>
                                    <p:animEffect transition="in" filter="dissolve">
                                      <p:cBhvr>
                                        <p:cTn id="15" dur="500"/>
                                        <p:tgtEl>
                                          <p:spTgt spid="71683">
                                            <p:txEl>
                                              <p:pRg st="1" end="1"/>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71683">
                                            <p:txEl>
                                              <p:pRg st="2" end="2"/>
                                            </p:txEl>
                                          </p:spTgt>
                                        </p:tgtEl>
                                        <p:attrNameLst>
                                          <p:attrName>style.visibility</p:attrName>
                                        </p:attrNameLst>
                                      </p:cBhvr>
                                      <p:to>
                                        <p:strVal val="visible"/>
                                      </p:to>
                                    </p:set>
                                    <p:animEffect transition="in" filter="dissolve">
                                      <p:cBhvr>
                                        <p:cTn id="19" dur="500"/>
                                        <p:tgtEl>
                                          <p:spTgt spid="71683">
                                            <p:txEl>
                                              <p:pRg st="2" end="2"/>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71683">
                                            <p:txEl>
                                              <p:pRg st="3" end="3"/>
                                            </p:txEl>
                                          </p:spTgt>
                                        </p:tgtEl>
                                        <p:attrNameLst>
                                          <p:attrName>style.visibility</p:attrName>
                                        </p:attrNameLst>
                                      </p:cBhvr>
                                      <p:to>
                                        <p:strVal val="visible"/>
                                      </p:to>
                                    </p:set>
                                    <p:animEffect transition="in" filter="dissolve">
                                      <p:cBhvr>
                                        <p:cTn id="23" dur="500"/>
                                        <p:tgtEl>
                                          <p:spTgt spid="71683">
                                            <p:txEl>
                                              <p:pRg st="3" end="3"/>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71683">
                                            <p:txEl>
                                              <p:pRg st="4" end="4"/>
                                            </p:txEl>
                                          </p:spTgt>
                                        </p:tgtEl>
                                        <p:attrNameLst>
                                          <p:attrName>style.visibility</p:attrName>
                                        </p:attrNameLst>
                                      </p:cBhvr>
                                      <p:to>
                                        <p:strVal val="visible"/>
                                      </p:to>
                                    </p:set>
                                    <p:animEffect transition="in" filter="dissolve">
                                      <p:cBhvr>
                                        <p:cTn id="27" dur="500"/>
                                        <p:tgtEl>
                                          <p:spTgt spid="716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P spid="7168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5302CBC-A08B-4DC8-AC37-425A40BDE1CF}"/>
              </a:ext>
            </a:extLst>
          </p:cNvPr>
          <p:cNvSpPr>
            <a:spLocks noGrp="1"/>
          </p:cNvSpPr>
          <p:nvPr>
            <p:ph idx="1"/>
          </p:nvPr>
        </p:nvSpPr>
        <p:spPr>
          <a:xfrm>
            <a:off x="0" y="0"/>
            <a:ext cx="9144000" cy="6858000"/>
          </a:xfrm>
        </p:spPr>
        <p:txBody>
          <a:bodyPr/>
          <a:lstStyle/>
          <a:p>
            <a:pPr lvl="0"/>
            <a:endParaRPr lang="tr-TR" sz="3600" dirty="0"/>
          </a:p>
          <a:p>
            <a:pPr lvl="0"/>
            <a:r>
              <a:rPr lang="tr-TR" sz="3600" dirty="0"/>
              <a:t>Aşağıdakilerden hangisi Çıraklık Eğitiminin öğrencilere sağladığı faydalardan </a:t>
            </a:r>
            <a:r>
              <a:rPr lang="tr-TR" sz="3600" u="sng" dirty="0"/>
              <a:t>değildir?</a:t>
            </a:r>
            <a:endParaRPr lang="tr-TR" sz="3600" dirty="0"/>
          </a:p>
          <a:p>
            <a:r>
              <a:rPr lang="tr-TR" sz="3600" dirty="0"/>
              <a:t>a) Hem çalışıp hem okuyabilmek           	 </a:t>
            </a:r>
          </a:p>
          <a:p>
            <a:r>
              <a:rPr lang="tr-TR" sz="3600" dirty="0"/>
              <a:t>b) Askerlik işlemlerinin tecil edilmesi</a:t>
            </a:r>
          </a:p>
          <a:p>
            <a:r>
              <a:rPr lang="tr-TR" sz="3600" dirty="0"/>
              <a:t>c) Sosyal güvenliklerinin sağlanması        </a:t>
            </a:r>
          </a:p>
          <a:p>
            <a:r>
              <a:rPr lang="tr-TR" sz="3600" dirty="0">
                <a:solidFill>
                  <a:srgbClr val="FF0000"/>
                </a:solidFill>
              </a:rPr>
              <a:t>d)</a:t>
            </a:r>
            <a:r>
              <a:rPr lang="tr-TR" sz="3600" dirty="0"/>
              <a:t> Kıdem Tazminatı ödenir.</a:t>
            </a:r>
          </a:p>
          <a:p>
            <a:endParaRPr lang="tr-TR" dirty="0"/>
          </a:p>
        </p:txBody>
      </p:sp>
    </p:spTree>
    <p:extLst>
      <p:ext uri="{BB962C8B-B14F-4D97-AF65-F5344CB8AC3E}">
        <p14:creationId xmlns:p14="http://schemas.microsoft.com/office/powerpoint/2010/main" val="2568132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9144000" cy="1387773"/>
          </a:xfrm>
        </p:spPr>
        <p:txBody>
          <a:bodyPr/>
          <a:lstStyle/>
          <a:p>
            <a:pPr algn="ctr" eaLnBrk="1" hangingPunct="1"/>
            <a:r>
              <a:rPr lang="tr-TR" sz="4000" b="1" u="sng" dirty="0">
                <a:effectLst>
                  <a:outerShdw blurRad="38100" dist="38100" dir="2700000" algn="tl">
                    <a:srgbClr val="000000">
                      <a:alpha val="43137"/>
                    </a:srgbClr>
                  </a:outerShdw>
                </a:effectLst>
              </a:rPr>
              <a:t>3308 SAYILI KANUNUN ÇIKIŞ SEBEBİ</a:t>
            </a:r>
          </a:p>
        </p:txBody>
      </p:sp>
      <p:sp>
        <p:nvSpPr>
          <p:cNvPr id="29699" name="Rectangle 3"/>
          <p:cNvSpPr>
            <a:spLocks noGrp="1" noChangeArrowheads="1"/>
          </p:cNvSpPr>
          <p:nvPr>
            <p:ph idx="1"/>
          </p:nvPr>
        </p:nvSpPr>
        <p:spPr>
          <a:xfrm>
            <a:off x="0" y="2348880"/>
            <a:ext cx="9144000" cy="4509119"/>
          </a:xfrm>
        </p:spPr>
        <p:txBody>
          <a:bodyPr/>
          <a:lstStyle/>
          <a:p>
            <a:pPr marL="0" indent="0" eaLnBrk="1" hangingPunct="1">
              <a:buNone/>
            </a:pPr>
            <a:r>
              <a:rPr lang="tr-TR" dirty="0"/>
              <a:t>     Çırağa sanatını öğretmekle görevli ustalarla, işletmelerde meslek lisesi öğrencilerine beceri eğitimi yaptıracak usta öğreticilere, öğretim usul ve tekniği öğrenmelerini kolaylaştırmak amacı ile İŞ PEDAGOJİSİ kursları açılması yükümlülüğünü getirmektir. (madde 31)</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fade">
                                      <p:cBhvr>
                                        <p:cTn id="7" dur="1000"/>
                                        <p:tgtEl>
                                          <p:spTgt spid="29698"/>
                                        </p:tgtEl>
                                      </p:cBhvr>
                                    </p:animEffect>
                                    <p:anim calcmode="lin" valueType="num">
                                      <p:cBhvr>
                                        <p:cTn id="8" dur="1000" fill="hold"/>
                                        <p:tgtEl>
                                          <p:spTgt spid="29698"/>
                                        </p:tgtEl>
                                        <p:attrNameLst>
                                          <p:attrName>ppt_x</p:attrName>
                                        </p:attrNameLst>
                                      </p:cBhvr>
                                      <p:tavLst>
                                        <p:tav tm="0">
                                          <p:val>
                                            <p:strVal val="#ppt_x"/>
                                          </p:val>
                                        </p:tav>
                                        <p:tav tm="100000">
                                          <p:val>
                                            <p:strVal val="#ppt_x"/>
                                          </p:val>
                                        </p:tav>
                                      </p:tavLst>
                                    </p:anim>
                                    <p:anim calcmode="lin" valueType="num">
                                      <p:cBhvr>
                                        <p:cTn id="9" dur="898" decel="100000" fill="hold"/>
                                        <p:tgtEl>
                                          <p:spTgt spid="2969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969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9699">
                                            <p:txEl>
                                              <p:pRg st="0" end="0"/>
                                            </p:txEl>
                                          </p:spTgt>
                                        </p:tgtEl>
                                        <p:attrNameLst>
                                          <p:attrName>style.visibility</p:attrName>
                                        </p:attrNameLst>
                                      </p:cBhvr>
                                      <p:to>
                                        <p:strVal val="visible"/>
                                      </p:to>
                                    </p:set>
                                    <p:animEffect transition="in" filter="fade">
                                      <p:cBhvr>
                                        <p:cTn id="15" dur="1000"/>
                                        <p:tgtEl>
                                          <p:spTgt spid="29699">
                                            <p:txEl>
                                              <p:pRg st="0" end="0"/>
                                            </p:txEl>
                                          </p:spTgt>
                                        </p:tgtEl>
                                      </p:cBhvr>
                                    </p:animEffect>
                                    <p:anim calcmode="lin" valueType="num">
                                      <p:cBhvr>
                                        <p:cTn id="16" dur="10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29699">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29699">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1016000" y="260350"/>
            <a:ext cx="8128000" cy="1555750"/>
          </a:xfrm>
        </p:spPr>
        <p:txBody>
          <a:bodyPr/>
          <a:lstStyle/>
          <a:p>
            <a:pPr eaLnBrk="1" hangingPunct="1"/>
            <a:r>
              <a:rPr lang="tr-TR"/>
              <a:t>3308 sayılı kanuna uygun olarak gerçekleştirilen eğitimleri tamamlayanlara; şartlarına uygun belge verilir.</a:t>
            </a:r>
          </a:p>
        </p:txBody>
      </p:sp>
      <p:sp>
        <p:nvSpPr>
          <p:cNvPr id="34820" name="Text Box 4"/>
          <p:cNvSpPr txBox="1">
            <a:spLocks noChangeArrowheads="1"/>
          </p:cNvSpPr>
          <p:nvPr/>
        </p:nvSpPr>
        <p:spPr bwMode="auto">
          <a:xfrm>
            <a:off x="395288" y="2205038"/>
            <a:ext cx="6985000" cy="457200"/>
          </a:xfrm>
          <a:prstGeom prst="rect">
            <a:avLst/>
          </a:prstGeom>
          <a:noFill/>
          <a:ln w="9525">
            <a:noFill/>
            <a:miter lim="800000"/>
            <a:headEnd/>
            <a:tailEnd/>
          </a:ln>
        </p:spPr>
        <p:txBody>
          <a:bodyPr>
            <a:spAutoFit/>
          </a:bodyPr>
          <a:lstStyle/>
          <a:p>
            <a:pPr>
              <a:spcBef>
                <a:spcPct val="50000"/>
              </a:spcBef>
            </a:pPr>
            <a:r>
              <a:rPr lang="tr-TR" dirty="0"/>
              <a:t>* </a:t>
            </a:r>
            <a:r>
              <a:rPr lang="tr-TR" sz="2400" dirty="0">
                <a:solidFill>
                  <a:srgbClr val="FF0000"/>
                </a:solidFill>
              </a:rPr>
              <a:t>KALFALIK BELGESİ</a:t>
            </a:r>
          </a:p>
        </p:txBody>
      </p:sp>
      <p:sp>
        <p:nvSpPr>
          <p:cNvPr id="34822" name="Text Box 6"/>
          <p:cNvSpPr txBox="1">
            <a:spLocks noChangeArrowheads="1"/>
          </p:cNvSpPr>
          <p:nvPr/>
        </p:nvSpPr>
        <p:spPr bwMode="auto">
          <a:xfrm>
            <a:off x="1692275" y="3500438"/>
            <a:ext cx="4824413" cy="457200"/>
          </a:xfrm>
          <a:prstGeom prst="rect">
            <a:avLst/>
          </a:prstGeom>
          <a:noFill/>
          <a:ln w="9525">
            <a:noFill/>
            <a:miter lim="800000"/>
            <a:headEnd/>
            <a:tailEnd/>
          </a:ln>
        </p:spPr>
        <p:txBody>
          <a:bodyPr>
            <a:spAutoFit/>
          </a:bodyPr>
          <a:lstStyle/>
          <a:p>
            <a:pPr>
              <a:spcBef>
                <a:spcPct val="50000"/>
              </a:spcBef>
            </a:pPr>
            <a:r>
              <a:rPr lang="tr-TR" dirty="0"/>
              <a:t>*</a:t>
            </a:r>
            <a:r>
              <a:rPr lang="tr-TR" sz="2400" dirty="0">
                <a:solidFill>
                  <a:srgbClr val="FF0000"/>
                </a:solidFill>
              </a:rPr>
              <a:t>USTALIK BELGESİ</a:t>
            </a:r>
          </a:p>
        </p:txBody>
      </p:sp>
      <p:sp>
        <p:nvSpPr>
          <p:cNvPr id="34823" name="Text Box 7"/>
          <p:cNvSpPr txBox="1">
            <a:spLocks noChangeArrowheads="1"/>
          </p:cNvSpPr>
          <p:nvPr/>
        </p:nvSpPr>
        <p:spPr bwMode="auto">
          <a:xfrm>
            <a:off x="3203575" y="4724400"/>
            <a:ext cx="4968875" cy="457200"/>
          </a:xfrm>
          <a:prstGeom prst="rect">
            <a:avLst/>
          </a:prstGeom>
          <a:noFill/>
          <a:ln w="9525">
            <a:noFill/>
            <a:miter lim="800000"/>
            <a:headEnd/>
            <a:tailEnd/>
          </a:ln>
        </p:spPr>
        <p:txBody>
          <a:bodyPr>
            <a:spAutoFit/>
          </a:bodyPr>
          <a:lstStyle/>
          <a:p>
            <a:pPr>
              <a:spcBef>
                <a:spcPct val="50000"/>
              </a:spcBef>
            </a:pPr>
            <a:r>
              <a:rPr lang="tr-TR" dirty="0"/>
              <a:t>* </a:t>
            </a:r>
            <a:r>
              <a:rPr lang="tr-TR" sz="2400" dirty="0">
                <a:solidFill>
                  <a:srgbClr val="FF0000"/>
                </a:solidFill>
              </a:rPr>
              <a:t>USTA ÖĞRETİCİLİK BELGESİ</a:t>
            </a:r>
          </a:p>
        </p:txBody>
      </p:sp>
      <p:sp>
        <p:nvSpPr>
          <p:cNvPr id="34824" name="Text Box 8"/>
          <p:cNvSpPr txBox="1">
            <a:spLocks noChangeArrowheads="1"/>
          </p:cNvSpPr>
          <p:nvPr/>
        </p:nvSpPr>
        <p:spPr bwMode="auto">
          <a:xfrm>
            <a:off x="4500563" y="5734050"/>
            <a:ext cx="4824412" cy="457200"/>
          </a:xfrm>
          <a:prstGeom prst="rect">
            <a:avLst/>
          </a:prstGeom>
          <a:noFill/>
          <a:ln w="9525">
            <a:noFill/>
            <a:miter lim="800000"/>
            <a:headEnd/>
            <a:tailEnd/>
          </a:ln>
        </p:spPr>
        <p:txBody>
          <a:bodyPr>
            <a:spAutoFit/>
          </a:bodyPr>
          <a:lstStyle/>
          <a:p>
            <a:pPr>
              <a:spcBef>
                <a:spcPct val="50000"/>
              </a:spcBef>
            </a:pPr>
            <a:r>
              <a:rPr lang="tr-TR" dirty="0"/>
              <a:t>* </a:t>
            </a:r>
            <a:r>
              <a:rPr lang="tr-TR" sz="2400" dirty="0">
                <a:solidFill>
                  <a:srgbClr val="FF0000"/>
                </a:solidFill>
              </a:rPr>
              <a:t>İŞYERİ AÇMA BELGESİ</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randombar(horizontal)">
                                      <p:cBhvr>
                                        <p:cTn id="7" dur="500"/>
                                        <p:tgtEl>
                                          <p:spTgt spid="34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4820"/>
                                        </p:tgtEl>
                                        <p:attrNameLst>
                                          <p:attrName>style.visibility</p:attrName>
                                        </p:attrNameLst>
                                      </p:cBhvr>
                                      <p:to>
                                        <p:strVal val="visible"/>
                                      </p:to>
                                    </p:set>
                                    <p:anim calcmode="lin" valueType="num">
                                      <p:cBhvr additive="base">
                                        <p:cTn id="12" dur="500" fill="hold"/>
                                        <p:tgtEl>
                                          <p:spTgt spid="34820"/>
                                        </p:tgtEl>
                                        <p:attrNameLst>
                                          <p:attrName>ppt_x</p:attrName>
                                        </p:attrNameLst>
                                      </p:cBhvr>
                                      <p:tavLst>
                                        <p:tav tm="0">
                                          <p:val>
                                            <p:strVal val="#ppt_x"/>
                                          </p:val>
                                        </p:tav>
                                        <p:tav tm="100000">
                                          <p:val>
                                            <p:strVal val="#ppt_x"/>
                                          </p:val>
                                        </p:tav>
                                      </p:tavLst>
                                    </p:anim>
                                    <p:anim calcmode="lin" valueType="num">
                                      <p:cBhvr additive="base">
                                        <p:cTn id="13" dur="500" fill="hold"/>
                                        <p:tgtEl>
                                          <p:spTgt spid="3482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4822"/>
                                        </p:tgtEl>
                                        <p:attrNameLst>
                                          <p:attrName>style.visibility</p:attrName>
                                        </p:attrNameLst>
                                      </p:cBhvr>
                                      <p:to>
                                        <p:strVal val="visible"/>
                                      </p:to>
                                    </p:set>
                                    <p:anim calcmode="lin" valueType="num">
                                      <p:cBhvr additive="base">
                                        <p:cTn id="18" dur="500" fill="hold"/>
                                        <p:tgtEl>
                                          <p:spTgt spid="34822"/>
                                        </p:tgtEl>
                                        <p:attrNameLst>
                                          <p:attrName>ppt_x</p:attrName>
                                        </p:attrNameLst>
                                      </p:cBhvr>
                                      <p:tavLst>
                                        <p:tav tm="0">
                                          <p:val>
                                            <p:strVal val="#ppt_x"/>
                                          </p:val>
                                        </p:tav>
                                        <p:tav tm="100000">
                                          <p:val>
                                            <p:strVal val="#ppt_x"/>
                                          </p:val>
                                        </p:tav>
                                      </p:tavLst>
                                    </p:anim>
                                    <p:anim calcmode="lin" valueType="num">
                                      <p:cBhvr additive="base">
                                        <p:cTn id="19" dur="500" fill="hold"/>
                                        <p:tgtEl>
                                          <p:spTgt spid="3482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4823"/>
                                        </p:tgtEl>
                                        <p:attrNameLst>
                                          <p:attrName>style.visibility</p:attrName>
                                        </p:attrNameLst>
                                      </p:cBhvr>
                                      <p:to>
                                        <p:strVal val="visible"/>
                                      </p:to>
                                    </p:set>
                                    <p:anim calcmode="lin" valueType="num">
                                      <p:cBhvr additive="base">
                                        <p:cTn id="24" dur="500" fill="hold"/>
                                        <p:tgtEl>
                                          <p:spTgt spid="34823"/>
                                        </p:tgtEl>
                                        <p:attrNameLst>
                                          <p:attrName>ppt_x</p:attrName>
                                        </p:attrNameLst>
                                      </p:cBhvr>
                                      <p:tavLst>
                                        <p:tav tm="0">
                                          <p:val>
                                            <p:strVal val="#ppt_x"/>
                                          </p:val>
                                        </p:tav>
                                        <p:tav tm="100000">
                                          <p:val>
                                            <p:strVal val="#ppt_x"/>
                                          </p:val>
                                        </p:tav>
                                      </p:tavLst>
                                    </p:anim>
                                    <p:anim calcmode="lin" valueType="num">
                                      <p:cBhvr additive="base">
                                        <p:cTn id="25" dur="500" fill="hold"/>
                                        <p:tgtEl>
                                          <p:spTgt spid="34823"/>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4824"/>
                                        </p:tgtEl>
                                        <p:attrNameLst>
                                          <p:attrName>style.visibility</p:attrName>
                                        </p:attrNameLst>
                                      </p:cBhvr>
                                      <p:to>
                                        <p:strVal val="visible"/>
                                      </p:to>
                                    </p:set>
                                    <p:anim calcmode="lin" valueType="num">
                                      <p:cBhvr additive="base">
                                        <p:cTn id="30" dur="500" fill="hold"/>
                                        <p:tgtEl>
                                          <p:spTgt spid="34824"/>
                                        </p:tgtEl>
                                        <p:attrNameLst>
                                          <p:attrName>ppt_x</p:attrName>
                                        </p:attrNameLst>
                                      </p:cBhvr>
                                      <p:tavLst>
                                        <p:tav tm="0">
                                          <p:val>
                                            <p:strVal val="#ppt_x"/>
                                          </p:val>
                                        </p:tav>
                                        <p:tav tm="100000">
                                          <p:val>
                                            <p:strVal val="#ppt_x"/>
                                          </p:val>
                                        </p:tav>
                                      </p:tavLst>
                                    </p:anim>
                                    <p:anim calcmode="lin" valueType="num">
                                      <p:cBhvr additive="base">
                                        <p:cTn id="31" dur="500" fill="hold"/>
                                        <p:tgtEl>
                                          <p:spTgt spid="348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P spid="34820" grpId="0"/>
      <p:bldP spid="34822" grpId="0"/>
      <p:bldP spid="34823" grpId="0"/>
      <p:bldP spid="34824"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1" y="1"/>
            <a:ext cx="9144000" cy="6858000"/>
          </a:xfrm>
        </p:spPr>
        <p:txBody>
          <a:bodyPr/>
          <a:lstStyle/>
          <a:p>
            <a:pPr eaLnBrk="1" hangingPunct="1">
              <a:lnSpc>
                <a:spcPct val="90000"/>
              </a:lnSpc>
              <a:defRPr/>
            </a:pPr>
            <a:r>
              <a:rPr lang="tr-TR" sz="2400" dirty="0"/>
              <a:t>Bir kişinin kapsamda bulunan 167 meslek dallarından birinde kendisine ait işyeri açabilmesi için:</a:t>
            </a:r>
          </a:p>
          <a:p>
            <a:pPr eaLnBrk="1" hangingPunct="1">
              <a:lnSpc>
                <a:spcPct val="90000"/>
              </a:lnSpc>
              <a:buFont typeface="Wingdings" pitchFamily="2" charset="2"/>
              <a:buNone/>
              <a:defRPr/>
            </a:pPr>
            <a:r>
              <a:rPr lang="tr-TR" sz="2400" dirty="0"/>
              <a:t>          ya kendisinin "</a:t>
            </a:r>
            <a:r>
              <a:rPr lang="tr-TR" sz="2400" b="1" u="sng" dirty="0"/>
              <a:t>Ustalık Belgesi</a:t>
            </a:r>
            <a:r>
              <a:rPr lang="tr-TR" sz="2400" dirty="0"/>
              <a:t>" olmalı </a:t>
            </a:r>
          </a:p>
          <a:p>
            <a:pPr eaLnBrk="1" hangingPunct="1">
              <a:lnSpc>
                <a:spcPct val="90000"/>
              </a:lnSpc>
              <a:buFont typeface="Wingdings" pitchFamily="2" charset="2"/>
              <a:buNone/>
              <a:defRPr/>
            </a:pPr>
            <a:r>
              <a:rPr lang="tr-TR" sz="2400" dirty="0"/>
              <a:t>         yada ustalık belgesi sahibi birini  işyerinde çalıştırıyor olmalıdır..</a:t>
            </a:r>
          </a:p>
          <a:p>
            <a:pPr eaLnBrk="1" hangingPunct="1">
              <a:lnSpc>
                <a:spcPct val="90000"/>
              </a:lnSpc>
              <a:buFont typeface="Wingdings" pitchFamily="2" charset="2"/>
              <a:buNone/>
              <a:defRPr/>
            </a:pPr>
            <a:r>
              <a:rPr lang="tr-TR" sz="2000" dirty="0">
                <a:solidFill>
                  <a:srgbClr val="FF0000"/>
                </a:solidFill>
              </a:rPr>
              <a:t>  Aksi takdirde kendisine ait işyeri açması mümkün değildir.</a:t>
            </a:r>
          </a:p>
          <a:p>
            <a:pPr eaLnBrk="1" hangingPunct="1">
              <a:lnSpc>
                <a:spcPct val="90000"/>
              </a:lnSpc>
              <a:buFont typeface="Wingdings" pitchFamily="2" charset="2"/>
              <a:buNone/>
              <a:defRPr/>
            </a:pPr>
            <a:endParaRPr lang="tr-TR" sz="2000" dirty="0">
              <a:solidFill>
                <a:srgbClr val="FF0000"/>
              </a:solidFill>
            </a:endParaRPr>
          </a:p>
          <a:p>
            <a:pPr eaLnBrk="1" hangingPunct="1">
              <a:lnSpc>
                <a:spcPct val="90000"/>
              </a:lnSpc>
              <a:defRPr/>
            </a:pPr>
            <a:r>
              <a:rPr lang="tr-TR" sz="2400" dirty="0"/>
              <a:t>Ayrıca işyerinde çırak çalıştırabilmesi içinde kanunen ya kendisinin "</a:t>
            </a:r>
            <a:r>
              <a:rPr lang="tr-TR" sz="2400" b="1" dirty="0"/>
              <a:t>Usta Öğreticilik Belgesi</a:t>
            </a:r>
            <a:r>
              <a:rPr lang="tr-TR" sz="2400" dirty="0"/>
              <a:t>" olmalı yada usta öğretici belgesi sahibi birini yanında çalıştırıyor olmalıdır.</a:t>
            </a:r>
          </a:p>
          <a:p>
            <a:pPr eaLnBrk="1" hangingPunct="1">
              <a:lnSpc>
                <a:spcPct val="90000"/>
              </a:lnSpc>
              <a:buFont typeface="Wingdings" pitchFamily="2" charset="2"/>
              <a:buNone/>
              <a:defRPr/>
            </a:pPr>
            <a:r>
              <a:rPr lang="tr-TR" sz="2400" dirty="0"/>
              <a:t>       </a:t>
            </a:r>
          </a:p>
          <a:p>
            <a:pPr eaLnBrk="1" hangingPunct="1">
              <a:lnSpc>
                <a:spcPct val="90000"/>
              </a:lnSpc>
              <a:buFont typeface="Wingdings" pitchFamily="2" charset="2"/>
              <a:buNone/>
              <a:defRPr/>
            </a:pPr>
            <a:endParaRPr lang="tr-TR" sz="2400" dirty="0"/>
          </a:p>
          <a:p>
            <a:pPr eaLnBrk="1" hangingPunct="1">
              <a:lnSpc>
                <a:spcPct val="90000"/>
              </a:lnSpc>
              <a:buFont typeface="Wingdings" pitchFamily="2" charset="2"/>
              <a:buNone/>
              <a:defRPr/>
            </a:pPr>
            <a:r>
              <a:rPr lang="tr-TR" sz="2400" dirty="0"/>
              <a:t>          </a:t>
            </a:r>
            <a:r>
              <a:rPr lang="tr-TR" sz="2400" i="1" dirty="0">
                <a:solidFill>
                  <a:srgbClr val="FF0000"/>
                </a:solidFill>
              </a:rPr>
              <a:t>Ustalık Belgesi ve Usta Öğreticilik Belgesi olmayan işyeri sahipleri Bu belgeleri almak için kendilerine en yakın Mesleki Eğitim Merkezlerine başvuruda bulunmalıdırlar.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wipe(down)">
                                      <p:cBhvr>
                                        <p:cTn id="7" dur="500"/>
                                        <p:tgtEl>
                                          <p:spTgt spid="37891">
                                            <p:txEl>
                                              <p:pRg st="0" end="0"/>
                                            </p:tx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7891">
                                            <p:txEl>
                                              <p:pRg st="1" end="1"/>
                                            </p:txEl>
                                          </p:spTgt>
                                        </p:tgtEl>
                                        <p:attrNameLst>
                                          <p:attrName>style.visibility</p:attrName>
                                        </p:attrNameLst>
                                      </p:cBhvr>
                                      <p:to>
                                        <p:strVal val="visible"/>
                                      </p:to>
                                    </p:set>
                                    <p:animEffect transition="in" filter="wipe(down)">
                                      <p:cBhvr>
                                        <p:cTn id="11" dur="500"/>
                                        <p:tgtEl>
                                          <p:spTgt spid="37891">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7891">
                                            <p:txEl>
                                              <p:pRg st="2" end="2"/>
                                            </p:txEl>
                                          </p:spTgt>
                                        </p:tgtEl>
                                        <p:attrNameLst>
                                          <p:attrName>style.visibility</p:attrName>
                                        </p:attrNameLst>
                                      </p:cBhvr>
                                      <p:to>
                                        <p:strVal val="visible"/>
                                      </p:to>
                                    </p:set>
                                    <p:animEffect transition="in" filter="wipe(left)">
                                      <p:cBhvr>
                                        <p:cTn id="15" dur="500"/>
                                        <p:tgtEl>
                                          <p:spTgt spid="37891">
                                            <p:txEl>
                                              <p:pRg st="2" end="2"/>
                                            </p:tx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7891">
                                            <p:txEl>
                                              <p:pRg st="3" end="3"/>
                                            </p:txEl>
                                          </p:spTgt>
                                        </p:tgtEl>
                                        <p:attrNameLst>
                                          <p:attrName>style.visibility</p:attrName>
                                        </p:attrNameLst>
                                      </p:cBhvr>
                                      <p:to>
                                        <p:strVal val="visible"/>
                                      </p:to>
                                    </p:set>
                                    <p:animEffect transition="in" filter="wipe(up)">
                                      <p:cBhvr>
                                        <p:cTn id="19" dur="500"/>
                                        <p:tgtEl>
                                          <p:spTgt spid="37891">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7891">
                                            <p:txEl>
                                              <p:pRg st="5" end="5"/>
                                            </p:txEl>
                                          </p:spTgt>
                                        </p:tgtEl>
                                        <p:attrNameLst>
                                          <p:attrName>style.visibility</p:attrName>
                                        </p:attrNameLst>
                                      </p:cBhvr>
                                      <p:to>
                                        <p:strVal val="visible"/>
                                      </p:to>
                                    </p:set>
                                    <p:animEffect transition="in" filter="wipe(down)">
                                      <p:cBhvr>
                                        <p:cTn id="24" dur="500"/>
                                        <p:tgtEl>
                                          <p:spTgt spid="37891">
                                            <p:txEl>
                                              <p:pRg st="5" end="5"/>
                                            </p:txEl>
                                          </p:spTgt>
                                        </p:tgtEl>
                                      </p:cBhvr>
                                    </p:animEffect>
                                  </p:childTnLst>
                                </p:cTn>
                              </p:par>
                            </p:childTnLst>
                          </p:cTn>
                        </p:par>
                        <p:par>
                          <p:cTn id="25" fill="hold">
                            <p:stCondLst>
                              <p:cond delay="500"/>
                            </p:stCondLst>
                            <p:childTnLst>
                              <p:par>
                                <p:cTn id="26" presetID="8" presetClass="entr" presetSubtype="16" fill="hold" grpId="0" nodeType="afterEffect">
                                  <p:stCondLst>
                                    <p:cond delay="0"/>
                                  </p:stCondLst>
                                  <p:childTnLst>
                                    <p:set>
                                      <p:cBhvr>
                                        <p:cTn id="27" dur="1" fill="hold">
                                          <p:stCondLst>
                                            <p:cond delay="0"/>
                                          </p:stCondLst>
                                        </p:cTn>
                                        <p:tgtEl>
                                          <p:spTgt spid="37891">
                                            <p:txEl>
                                              <p:pRg st="8" end="8"/>
                                            </p:txEl>
                                          </p:spTgt>
                                        </p:tgtEl>
                                        <p:attrNameLst>
                                          <p:attrName>style.visibility</p:attrName>
                                        </p:attrNameLst>
                                      </p:cBhvr>
                                      <p:to>
                                        <p:strVal val="visible"/>
                                      </p:to>
                                    </p:set>
                                    <p:animEffect transition="in" filter="diamond(in)">
                                      <p:cBhvr>
                                        <p:cTn id="28" dur="2000"/>
                                        <p:tgtEl>
                                          <p:spTgt spid="3789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0" y="188913"/>
            <a:ext cx="9144000" cy="4103687"/>
          </a:xfrm>
        </p:spPr>
        <p:txBody>
          <a:bodyPr>
            <a:normAutofit fontScale="90000"/>
          </a:bodyPr>
          <a:lstStyle/>
          <a:p>
            <a:pPr eaLnBrk="1" hangingPunct="1">
              <a:defRPr/>
            </a:pPr>
            <a:r>
              <a:rPr lang="tr-TR" sz="7200"/>
              <a:t> MESLEKİ EĞİTİM MERKEZLERİNDE     </a:t>
            </a:r>
            <a:br>
              <a:rPr lang="tr-TR" sz="7200"/>
            </a:br>
            <a:r>
              <a:rPr lang="tr-TR" sz="7200"/>
              <a:t>  VERİLEN    </a:t>
            </a:r>
            <a:br>
              <a:rPr lang="tr-TR" sz="7200"/>
            </a:br>
            <a:r>
              <a:rPr lang="tr-TR" sz="7200"/>
              <a:t>    BELGELER</a:t>
            </a:r>
          </a:p>
        </p:txBody>
      </p:sp>
      <p:sp>
        <p:nvSpPr>
          <p:cNvPr id="75779" name="Text Box 3"/>
          <p:cNvSpPr txBox="1">
            <a:spLocks noChangeArrowheads="1"/>
          </p:cNvSpPr>
          <p:nvPr/>
        </p:nvSpPr>
        <p:spPr bwMode="auto">
          <a:xfrm>
            <a:off x="0" y="4365625"/>
            <a:ext cx="7451725" cy="854075"/>
          </a:xfrm>
          <a:prstGeom prst="rect">
            <a:avLst/>
          </a:prstGeom>
          <a:noFill/>
          <a:ln w="9525">
            <a:noFill/>
            <a:miter lim="800000"/>
            <a:headEnd/>
            <a:tailEnd/>
          </a:ln>
        </p:spPr>
        <p:txBody>
          <a:bodyPr>
            <a:spAutoFit/>
          </a:bodyPr>
          <a:lstStyle/>
          <a:p>
            <a:pPr>
              <a:spcBef>
                <a:spcPct val="50000"/>
              </a:spcBef>
            </a:pPr>
            <a:r>
              <a:rPr lang="tr-TR" u="sng" dirty="0">
                <a:solidFill>
                  <a:srgbClr val="EF4B5B"/>
                </a:solidFill>
              </a:rPr>
              <a:t>NOT:</a:t>
            </a:r>
            <a:r>
              <a:rPr lang="tr-TR" dirty="0">
                <a:solidFill>
                  <a:srgbClr val="EF4B5B"/>
                </a:solidFill>
              </a:rPr>
              <a:t> </a:t>
            </a:r>
            <a:r>
              <a:rPr lang="tr-TR" sz="2000" b="1" i="1" dirty="0">
                <a:solidFill>
                  <a:srgbClr val="EF4B5B"/>
                </a:solidFill>
              </a:rPr>
              <a:t>VERİLEN BELGELER ULUSLARARASI NİTELİK TAŞIR.     </a:t>
            </a:r>
          </a:p>
          <a:p>
            <a:pPr>
              <a:spcBef>
                <a:spcPct val="50000"/>
              </a:spcBef>
            </a:pPr>
            <a:r>
              <a:rPr lang="tr-TR" sz="2000" b="1" i="1" dirty="0">
                <a:solidFill>
                  <a:srgbClr val="EF4B5B"/>
                </a:solidFill>
              </a:rPr>
              <a:t>         AB ÜLKELERİNİN TAMAMINDA GEÇERLİDİR</a:t>
            </a:r>
          </a:p>
        </p:txBody>
      </p:sp>
      <p:sp>
        <p:nvSpPr>
          <p:cNvPr id="75780" name="Text Box 4"/>
          <p:cNvSpPr txBox="1">
            <a:spLocks noChangeArrowheads="1"/>
          </p:cNvSpPr>
          <p:nvPr/>
        </p:nvSpPr>
        <p:spPr bwMode="auto">
          <a:xfrm>
            <a:off x="1547813" y="5516563"/>
            <a:ext cx="6696075" cy="814387"/>
          </a:xfrm>
          <a:prstGeom prst="rect">
            <a:avLst/>
          </a:prstGeom>
          <a:noFill/>
          <a:ln w="9525">
            <a:noFill/>
            <a:miter lim="800000"/>
            <a:headEnd/>
            <a:tailEnd/>
          </a:ln>
        </p:spPr>
        <p:txBody>
          <a:bodyPr>
            <a:spAutoFit/>
          </a:bodyPr>
          <a:lstStyle/>
          <a:p>
            <a:pPr>
              <a:spcBef>
                <a:spcPct val="50000"/>
              </a:spcBef>
            </a:pPr>
            <a:r>
              <a:rPr lang="tr-TR" sz="1900" b="1" i="1">
                <a:solidFill>
                  <a:srgbClr val="FF0000"/>
                </a:solidFill>
              </a:rPr>
              <a:t>BU BELGELERİ VERMEYE YETKİLİ TEK KURULUŞ</a:t>
            </a:r>
          </a:p>
          <a:p>
            <a:pPr>
              <a:spcBef>
                <a:spcPct val="50000"/>
              </a:spcBef>
            </a:pPr>
            <a:r>
              <a:rPr lang="tr-TR" sz="1900" b="1" i="1">
                <a:solidFill>
                  <a:srgbClr val="FF0000"/>
                </a:solidFill>
              </a:rPr>
              <a:t> MESLEKİ EĞİTİM MERKEZLERİDİR……….</a:t>
            </a:r>
          </a:p>
        </p:txBody>
      </p:sp>
      <p:pic>
        <p:nvPicPr>
          <p:cNvPr id="75781" name="Beethoven-Greatest_Hits-10-Turkish_March_from_The_Ruins_of_Athens.mp3">
            <a:hlinkClick r:id="" action="ppaction://media"/>
          </p:cNvPr>
          <p:cNvPicPr>
            <a:picLocks noRot="1" noChangeAspect="1" noChangeArrowheads="1"/>
          </p:cNvPicPr>
          <p:nvPr>
            <a:audioFile r:link="rId1"/>
          </p:nvPr>
        </p:nvPicPr>
        <p:blipFill>
          <a:blip r:embed="rId3" cstate="print"/>
          <a:srcRect/>
          <a:stretch>
            <a:fillRect/>
          </a:stretch>
        </p:blipFill>
        <p:spPr bwMode="auto">
          <a:xfrm>
            <a:off x="4419600" y="3276600"/>
            <a:ext cx="304800" cy="304800"/>
          </a:xfrm>
          <a:prstGeom prst="rect">
            <a:avLst/>
          </a:prstGeom>
          <a:noFill/>
          <a:ln w="9525">
            <a:noFill/>
            <a:miter lim="800000"/>
            <a:headEnd/>
            <a:tailEnd/>
          </a:ln>
        </p:spPr>
      </p:pic>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5781"/>
                                        </p:tgtEl>
                                      </p:cBhvr>
                                    </p:cmd>
                                  </p:childTnLst>
                                </p:cTn>
                              </p:par>
                              <p:par>
                                <p:cTn id="7" presetID="52" presetClass="entr" presetSubtype="0" fill="hold" grpId="0" nodeType="withEffect">
                                  <p:stCondLst>
                                    <p:cond delay="0"/>
                                  </p:stCondLst>
                                  <p:childTnLst>
                                    <p:set>
                                      <p:cBhvr>
                                        <p:cTn id="8" dur="1" fill="hold">
                                          <p:stCondLst>
                                            <p:cond delay="0"/>
                                          </p:stCondLst>
                                        </p:cTn>
                                        <p:tgtEl>
                                          <p:spTgt spid="75778"/>
                                        </p:tgtEl>
                                        <p:attrNameLst>
                                          <p:attrName>style.visibility</p:attrName>
                                        </p:attrNameLst>
                                      </p:cBhvr>
                                      <p:to>
                                        <p:strVal val="visible"/>
                                      </p:to>
                                    </p:set>
                                    <p:anim calcmode="lin" valueType="num">
                                      <p:cBhvr>
                                        <p:cTn id="9" dur="2000" fill="hold"/>
                                        <p:tgtEl>
                                          <p:spTgt spid="75778"/>
                                        </p:tgtEl>
                                        <p:attrNameLst>
                                          <p:attrName>ppt_w</p:attrName>
                                        </p:attrNameLst>
                                      </p:cBhvr>
                                      <p:tavLst>
                                        <p:tav tm="0">
                                          <p:val>
                                            <p:strVal val="#ppt_w*2.5"/>
                                          </p:val>
                                        </p:tav>
                                        <p:tav tm="100000">
                                          <p:val>
                                            <p:strVal val="#ppt_w"/>
                                          </p:val>
                                        </p:tav>
                                      </p:tavLst>
                                    </p:anim>
                                    <p:anim calcmode="lin" valueType="num">
                                      <p:cBhvr>
                                        <p:cTn id="10" dur="2000" fill="hold"/>
                                        <p:tgtEl>
                                          <p:spTgt spid="75778"/>
                                        </p:tgtEl>
                                        <p:attrNameLst>
                                          <p:attrName>ppt_h</p:attrName>
                                        </p:attrNameLst>
                                      </p:cBhvr>
                                      <p:tavLst>
                                        <p:tav tm="0">
                                          <p:val>
                                            <p:strVal val="#ppt_h"/>
                                          </p:val>
                                        </p:tav>
                                        <p:tav tm="100000">
                                          <p:val>
                                            <p:strVal val="#ppt_h"/>
                                          </p:val>
                                        </p:tav>
                                      </p:tavLst>
                                    </p:anim>
                                    <p:anim calcmode="lin" valueType="num">
                                      <p:cBhvr>
                                        <p:cTn id="11" dur="2000" fill="hold"/>
                                        <p:tgtEl>
                                          <p:spTgt spid="75778"/>
                                        </p:tgtEl>
                                        <p:attrNameLst>
                                          <p:attrName>ppt_x</p:attrName>
                                        </p:attrNameLst>
                                      </p:cBhvr>
                                      <p:tavLst>
                                        <p:tav tm="0">
                                          <p:val>
                                            <p:strVal val="#ppt_x-.2"/>
                                          </p:val>
                                        </p:tav>
                                        <p:tav tm="50000">
                                          <p:val>
                                            <p:strVal val="#ppt_x+.1"/>
                                          </p:val>
                                        </p:tav>
                                        <p:tav tm="100000">
                                          <p:val>
                                            <p:strVal val="#ppt_x"/>
                                          </p:val>
                                        </p:tav>
                                      </p:tavLst>
                                    </p:anim>
                                    <p:anim calcmode="lin" valueType="num">
                                      <p:cBhvr>
                                        <p:cTn id="12" dur="2000" fill="hold"/>
                                        <p:tgtEl>
                                          <p:spTgt spid="75778"/>
                                        </p:tgtEl>
                                        <p:attrNameLst>
                                          <p:attrName>ppt_y</p:attrName>
                                        </p:attrNameLst>
                                      </p:cBhvr>
                                      <p:tavLst>
                                        <p:tav tm="0">
                                          <p:val>
                                            <p:strVal val="#ppt_y+1"/>
                                          </p:val>
                                        </p:tav>
                                        <p:tav tm="50000">
                                          <p:val>
                                            <p:strVal val="#ppt_y+.5"/>
                                          </p:val>
                                        </p:tav>
                                        <p:tav tm="100000">
                                          <p:val>
                                            <p:strVal val="#ppt_y"/>
                                          </p:val>
                                        </p:tav>
                                      </p:tavLst>
                                    </p:anim>
                                    <p:animEffect transition="in" filter="fade">
                                      <p:cBhvr>
                                        <p:cTn id="13" dur="2000"/>
                                        <p:tgtEl>
                                          <p:spTgt spid="75778"/>
                                        </p:tgtEl>
                                      </p:cBhvr>
                                    </p:animEffect>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grpId="0" nodeType="clickEffect">
                                  <p:stCondLst>
                                    <p:cond delay="0"/>
                                  </p:stCondLst>
                                  <p:childTnLst>
                                    <p:set>
                                      <p:cBhvr>
                                        <p:cTn id="17" dur="1" fill="hold">
                                          <p:stCondLst>
                                            <p:cond delay="0"/>
                                          </p:stCondLst>
                                        </p:cTn>
                                        <p:tgtEl>
                                          <p:spTgt spid="75779"/>
                                        </p:tgtEl>
                                        <p:attrNameLst>
                                          <p:attrName>style.visibility</p:attrName>
                                        </p:attrNameLst>
                                      </p:cBhvr>
                                      <p:to>
                                        <p:strVal val="visible"/>
                                      </p:to>
                                    </p:set>
                                    <p:animEffect transition="in" filter="wipe(down)">
                                      <p:cBhvr>
                                        <p:cTn id="18" dur="580">
                                          <p:stCondLst>
                                            <p:cond delay="0"/>
                                          </p:stCondLst>
                                        </p:cTn>
                                        <p:tgtEl>
                                          <p:spTgt spid="75779"/>
                                        </p:tgtEl>
                                      </p:cBhvr>
                                    </p:animEffect>
                                    <p:anim calcmode="lin" valueType="num">
                                      <p:cBhvr>
                                        <p:cTn id="19" dur="1822" tmFilter="0,0; 0.14,0.36; 0.43,0.73; 0.71,0.91; 1.0,1.0">
                                          <p:stCondLst>
                                            <p:cond delay="0"/>
                                          </p:stCondLst>
                                        </p:cTn>
                                        <p:tgtEl>
                                          <p:spTgt spid="75779"/>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75779"/>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75779"/>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75779"/>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75779"/>
                                        </p:tgtEl>
                                        <p:attrNameLst>
                                          <p:attrName>ppt_y</p:attrName>
                                        </p:attrNameLst>
                                      </p:cBhvr>
                                      <p:tavLst>
                                        <p:tav tm="0" fmla="#ppt_y-sin(pi*$)/81">
                                          <p:val>
                                            <p:fltVal val="0"/>
                                          </p:val>
                                        </p:tav>
                                        <p:tav tm="100000">
                                          <p:val>
                                            <p:fltVal val="1"/>
                                          </p:val>
                                        </p:tav>
                                      </p:tavLst>
                                    </p:anim>
                                    <p:animScale>
                                      <p:cBhvr>
                                        <p:cTn id="24" dur="26">
                                          <p:stCondLst>
                                            <p:cond delay="650"/>
                                          </p:stCondLst>
                                        </p:cTn>
                                        <p:tgtEl>
                                          <p:spTgt spid="75779"/>
                                        </p:tgtEl>
                                      </p:cBhvr>
                                      <p:to x="100000" y="60000"/>
                                    </p:animScale>
                                    <p:animScale>
                                      <p:cBhvr>
                                        <p:cTn id="25" dur="166" decel="50000">
                                          <p:stCondLst>
                                            <p:cond delay="676"/>
                                          </p:stCondLst>
                                        </p:cTn>
                                        <p:tgtEl>
                                          <p:spTgt spid="75779"/>
                                        </p:tgtEl>
                                      </p:cBhvr>
                                      <p:to x="100000" y="100000"/>
                                    </p:animScale>
                                    <p:animScale>
                                      <p:cBhvr>
                                        <p:cTn id="26" dur="26">
                                          <p:stCondLst>
                                            <p:cond delay="1312"/>
                                          </p:stCondLst>
                                        </p:cTn>
                                        <p:tgtEl>
                                          <p:spTgt spid="75779"/>
                                        </p:tgtEl>
                                      </p:cBhvr>
                                      <p:to x="100000" y="80000"/>
                                    </p:animScale>
                                    <p:animScale>
                                      <p:cBhvr>
                                        <p:cTn id="27" dur="166" decel="50000">
                                          <p:stCondLst>
                                            <p:cond delay="1338"/>
                                          </p:stCondLst>
                                        </p:cTn>
                                        <p:tgtEl>
                                          <p:spTgt spid="75779"/>
                                        </p:tgtEl>
                                      </p:cBhvr>
                                      <p:to x="100000" y="100000"/>
                                    </p:animScale>
                                    <p:animScale>
                                      <p:cBhvr>
                                        <p:cTn id="28" dur="26">
                                          <p:stCondLst>
                                            <p:cond delay="1642"/>
                                          </p:stCondLst>
                                        </p:cTn>
                                        <p:tgtEl>
                                          <p:spTgt spid="75779"/>
                                        </p:tgtEl>
                                      </p:cBhvr>
                                      <p:to x="100000" y="90000"/>
                                    </p:animScale>
                                    <p:animScale>
                                      <p:cBhvr>
                                        <p:cTn id="29" dur="166" decel="50000">
                                          <p:stCondLst>
                                            <p:cond delay="1668"/>
                                          </p:stCondLst>
                                        </p:cTn>
                                        <p:tgtEl>
                                          <p:spTgt spid="75779"/>
                                        </p:tgtEl>
                                      </p:cBhvr>
                                      <p:to x="100000" y="100000"/>
                                    </p:animScale>
                                    <p:animScale>
                                      <p:cBhvr>
                                        <p:cTn id="30" dur="26">
                                          <p:stCondLst>
                                            <p:cond delay="1808"/>
                                          </p:stCondLst>
                                        </p:cTn>
                                        <p:tgtEl>
                                          <p:spTgt spid="75779"/>
                                        </p:tgtEl>
                                      </p:cBhvr>
                                      <p:to x="100000" y="95000"/>
                                    </p:animScale>
                                    <p:animScale>
                                      <p:cBhvr>
                                        <p:cTn id="31" dur="166" decel="50000">
                                          <p:stCondLst>
                                            <p:cond delay="1834"/>
                                          </p:stCondLst>
                                        </p:cTn>
                                        <p:tgtEl>
                                          <p:spTgt spid="75779"/>
                                        </p:tgtEl>
                                      </p:cBhvr>
                                      <p:to x="100000" y="100000"/>
                                    </p:animScale>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75780"/>
                                        </p:tgtEl>
                                        <p:attrNameLst>
                                          <p:attrName>style.visibility</p:attrName>
                                        </p:attrNameLst>
                                      </p:cBhvr>
                                      <p:to>
                                        <p:strVal val="visible"/>
                                      </p:to>
                                    </p:set>
                                    <p:animEffect transition="in" filter="fade">
                                      <p:cBhvr>
                                        <p:cTn id="36" dur="1000"/>
                                        <p:tgtEl>
                                          <p:spTgt spid="75780"/>
                                        </p:tgtEl>
                                      </p:cBhvr>
                                    </p:animEffect>
                                    <p:anim calcmode="lin" valueType="num">
                                      <p:cBhvr>
                                        <p:cTn id="37" dur="1000" fill="hold"/>
                                        <p:tgtEl>
                                          <p:spTgt spid="75780"/>
                                        </p:tgtEl>
                                        <p:attrNameLst>
                                          <p:attrName>ppt_x</p:attrName>
                                        </p:attrNameLst>
                                      </p:cBhvr>
                                      <p:tavLst>
                                        <p:tav tm="0">
                                          <p:val>
                                            <p:strVal val="#ppt_x"/>
                                          </p:val>
                                        </p:tav>
                                        <p:tav tm="100000">
                                          <p:val>
                                            <p:strVal val="#ppt_x"/>
                                          </p:val>
                                        </p:tav>
                                      </p:tavLst>
                                    </p:anim>
                                    <p:anim calcmode="lin" valueType="num">
                                      <p:cBhvr>
                                        <p:cTn id="38" dur="1000" fill="hold"/>
                                        <p:tgtEl>
                                          <p:spTgt spid="75780"/>
                                        </p:tgtEl>
                                        <p:attrNameLst>
                                          <p:attrName>ppt_y</p:attrName>
                                        </p:attrNameLst>
                                      </p:cBhvr>
                                      <p:tavLst>
                                        <p:tav tm="0">
                                          <p:val>
                                            <p:strVal val="#ppt_y+.1"/>
                                          </p:val>
                                        </p:tav>
                                        <p:tav tm="100000">
                                          <p:val>
                                            <p:strVal val="#ppt_y"/>
                                          </p:val>
                                        </p:tav>
                                      </p:tavLst>
                                    </p:anim>
                                  </p:childTnLst>
                                </p:cTn>
                              </p:par>
                            </p:childTnLst>
                          </p:cTn>
                        </p:par>
                        <p:par>
                          <p:cTn id="39" fill="hold">
                            <p:stCondLst>
                              <p:cond delay="1000"/>
                            </p:stCondLst>
                            <p:childTnLst>
                              <p:par>
                                <p:cTn id="40" presetID="6" presetClass="emph" presetSubtype="0" fill="hold" grpId="1" nodeType="afterEffect">
                                  <p:stCondLst>
                                    <p:cond delay="0"/>
                                  </p:stCondLst>
                                  <p:childTnLst>
                                    <p:animScale>
                                      <p:cBhvr>
                                        <p:cTn id="41" dur="2000" fill="hold"/>
                                        <p:tgtEl>
                                          <p:spTgt spid="7578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42" fill="remove" display="0">
                  <p:stCondLst>
                    <p:cond delay="indefinite"/>
                  </p:stCondLst>
                  <p:endCondLst>
                    <p:cond evt="onPrev" delay="0">
                      <p:tgtEl>
                        <p:sldTgt/>
                      </p:tgtEl>
                    </p:cond>
                    <p:cond evt="onStopAudio" delay="0">
                      <p:tgtEl>
                        <p:sldTgt/>
                      </p:tgtEl>
                    </p:cond>
                  </p:endCondLst>
                </p:cTn>
                <p:tgtEl>
                  <p:spTgt spid="75781"/>
                </p:tgtEl>
              </p:cMediaNode>
            </p:audio>
          </p:childTnLst>
        </p:cTn>
      </p:par>
    </p:tnLst>
    <p:bldLst>
      <p:bldP spid="75778" grpId="0"/>
      <p:bldP spid="75779" grpId="0"/>
      <p:bldP spid="75780" grpId="0"/>
      <p:bldP spid="75780" grpId="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5844" name="Picture 4"/>
          <p:cNvPicPr>
            <a:picLocks noChangeAspect="1" noChangeArrowheads="1"/>
          </p:cNvPicPr>
          <p:nvPr/>
        </p:nvPicPr>
        <p:blipFill>
          <a:blip r:embed="rId2" cstate="print"/>
          <a:srcRect/>
          <a:stretch>
            <a:fillRect/>
          </a:stretch>
        </p:blipFill>
        <p:spPr bwMode="auto">
          <a:xfrm>
            <a:off x="0" y="0"/>
            <a:ext cx="8964613" cy="6858000"/>
          </a:xfrm>
          <a:prstGeom prst="rect">
            <a:avLst/>
          </a:prstGeom>
          <a:noFill/>
          <a:ln w="9525">
            <a:noFill/>
            <a:miter lim="800000"/>
            <a:headEnd/>
            <a:tailEnd/>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35844"/>
                                        </p:tgtEl>
                                        <p:attrNameLst>
                                          <p:attrName>style.visibility</p:attrName>
                                        </p:attrNameLst>
                                      </p:cBhvr>
                                      <p:to>
                                        <p:strVal val="visible"/>
                                      </p:to>
                                    </p:set>
                                    <p:anim calcmode="lin" valueType="num">
                                      <p:cBhvr>
                                        <p:cTn id="7" dur="1000" fill="hold"/>
                                        <p:tgtEl>
                                          <p:spTgt spid="35844"/>
                                        </p:tgtEl>
                                        <p:attrNameLst>
                                          <p:attrName>ppt_w</p:attrName>
                                        </p:attrNameLst>
                                      </p:cBhvr>
                                      <p:tavLst>
                                        <p:tav tm="0">
                                          <p:val>
                                            <p:fltVal val="0"/>
                                          </p:val>
                                        </p:tav>
                                        <p:tav tm="100000">
                                          <p:val>
                                            <p:strVal val="#ppt_w"/>
                                          </p:val>
                                        </p:tav>
                                      </p:tavLst>
                                    </p:anim>
                                    <p:anim calcmode="lin" valueType="num">
                                      <p:cBhvr>
                                        <p:cTn id="8" dur="1000" fill="hold"/>
                                        <p:tgtEl>
                                          <p:spTgt spid="35844"/>
                                        </p:tgtEl>
                                        <p:attrNameLst>
                                          <p:attrName>ppt_h</p:attrName>
                                        </p:attrNameLst>
                                      </p:cBhvr>
                                      <p:tavLst>
                                        <p:tav tm="0">
                                          <p:val>
                                            <p:fltVal val="0"/>
                                          </p:val>
                                        </p:tav>
                                        <p:tav tm="100000">
                                          <p:val>
                                            <p:strVal val="#ppt_h"/>
                                          </p:val>
                                        </p:tav>
                                      </p:tavLst>
                                    </p:anim>
                                    <p:anim calcmode="lin" valueType="num">
                                      <p:cBhvr>
                                        <p:cTn id="9" dur="1000" fill="hold"/>
                                        <p:tgtEl>
                                          <p:spTgt spid="35844"/>
                                        </p:tgtEl>
                                        <p:attrNameLst>
                                          <p:attrName>style.rotation</p:attrName>
                                        </p:attrNameLst>
                                      </p:cBhvr>
                                      <p:tavLst>
                                        <p:tav tm="0">
                                          <p:val>
                                            <p:fltVal val="90"/>
                                          </p:val>
                                        </p:tav>
                                        <p:tav tm="100000">
                                          <p:val>
                                            <p:fltVal val="0"/>
                                          </p:val>
                                        </p:tav>
                                      </p:tavLst>
                                    </p:anim>
                                    <p:animEffect transition="in" filter="fade">
                                      <p:cBhvr>
                                        <p:cTn id="10" dur="1000"/>
                                        <p:tgtEl>
                                          <p:spTgt spid="358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0717" y="454511"/>
            <a:ext cx="9144000" cy="1268413"/>
          </a:xfrm>
        </p:spPr>
        <p:txBody>
          <a:bodyPr>
            <a:normAutofit fontScale="90000"/>
          </a:bodyPr>
          <a:lstStyle/>
          <a:p>
            <a:pPr algn="ctr" eaLnBrk="1" hangingPunct="1">
              <a:defRPr/>
            </a:pPr>
            <a:r>
              <a:rPr lang="tr-TR" sz="3600" dirty="0"/>
              <a:t>   </a:t>
            </a:r>
            <a:r>
              <a:rPr lang="tr-TR" sz="6600" dirty="0">
                <a:solidFill>
                  <a:srgbClr val="AD4DA8"/>
                </a:solidFill>
              </a:rPr>
              <a:t>OSMAN DÜŞÜNGEL  </a:t>
            </a:r>
            <a:br>
              <a:rPr lang="tr-TR" sz="6600" dirty="0">
                <a:solidFill>
                  <a:srgbClr val="AD4DA8"/>
                </a:solidFill>
              </a:rPr>
            </a:br>
            <a:r>
              <a:rPr lang="tr-TR" sz="4400" dirty="0">
                <a:solidFill>
                  <a:srgbClr val="AD4DA8"/>
                </a:solidFill>
              </a:rPr>
              <a:t>MESLEKİ EĞİTİM MERKEZİ</a:t>
            </a:r>
          </a:p>
        </p:txBody>
      </p:sp>
      <p:sp>
        <p:nvSpPr>
          <p:cNvPr id="2051" name="Rectangle 3"/>
          <p:cNvSpPr>
            <a:spLocks noGrp="1" noChangeArrowheads="1"/>
          </p:cNvSpPr>
          <p:nvPr>
            <p:ph type="subTitle" idx="1"/>
          </p:nvPr>
        </p:nvSpPr>
        <p:spPr>
          <a:xfrm>
            <a:off x="179388" y="4868863"/>
            <a:ext cx="8785225" cy="1752600"/>
          </a:xfrm>
        </p:spPr>
        <p:txBody>
          <a:bodyPr/>
          <a:lstStyle/>
          <a:p>
            <a:pPr eaLnBrk="1" hangingPunct="1">
              <a:lnSpc>
                <a:spcPct val="90000"/>
              </a:lnSpc>
              <a:defRPr/>
            </a:pPr>
            <a:r>
              <a:rPr lang="tr-TR" sz="4000" b="1" dirty="0">
                <a:solidFill>
                  <a:srgbClr val="CCFFFF"/>
                </a:solidFill>
                <a:latin typeface="Verdana" pitchFamily="34" charset="0"/>
              </a:rPr>
              <a:t>USTA ÖĞRETİCİLİK KURSUNA</a:t>
            </a:r>
            <a:r>
              <a:rPr lang="tr-TR" dirty="0"/>
              <a:t>   </a:t>
            </a:r>
          </a:p>
          <a:p>
            <a:pPr eaLnBrk="1" hangingPunct="1">
              <a:lnSpc>
                <a:spcPct val="90000"/>
              </a:lnSpc>
              <a:defRPr/>
            </a:pPr>
            <a:r>
              <a:rPr lang="tr-TR" dirty="0"/>
              <a:t>        </a:t>
            </a:r>
            <a:r>
              <a:rPr lang="tr-TR" sz="6000" i="1" dirty="0">
                <a:solidFill>
                  <a:srgbClr val="990099"/>
                </a:solidFill>
                <a:latin typeface="Bookman Old Style" pitchFamily="18" charset="0"/>
              </a:rPr>
              <a:t>HOŞGELDİNİZ...</a:t>
            </a:r>
          </a:p>
        </p:txBody>
      </p:sp>
      <p:pic>
        <p:nvPicPr>
          <p:cNvPr id="35844" name="Picture 4" descr="j0303429"/>
          <p:cNvPicPr>
            <a:picLocks noChangeAspect="1" noChangeArrowheads="1" noCrop="1"/>
          </p:cNvPicPr>
          <p:nvPr/>
        </p:nvPicPr>
        <p:blipFill>
          <a:blip r:embed="rId3" cstate="print"/>
          <a:srcRect/>
          <a:stretch>
            <a:fillRect/>
          </a:stretch>
        </p:blipFill>
        <p:spPr bwMode="auto">
          <a:xfrm>
            <a:off x="3203575" y="1916113"/>
            <a:ext cx="2400300" cy="2733675"/>
          </a:xfrm>
          <a:prstGeom prst="rect">
            <a:avLst/>
          </a:prstGeom>
          <a:noFill/>
          <a:ln w="9525">
            <a:noFill/>
            <a:miter lim="800000"/>
            <a:headEnd/>
            <a:tailEnd/>
          </a:ln>
        </p:spPr>
      </p:pic>
      <p:pic>
        <p:nvPicPr>
          <p:cNvPr id="2053" name="beethoven_-_romance_piano.mp3">
            <a:hlinkClick r:id="" action="ppaction://media"/>
          </p:cNvPr>
          <p:cNvPicPr>
            <a:picLocks noRot="1" noChangeAspect="1" noChangeArrowheads="1"/>
          </p:cNvPicPr>
          <p:nvPr>
            <a:audioFile r:link="rId1"/>
          </p:nvPr>
        </p:nvPicPr>
        <p:blipFill>
          <a:blip r:embed="rId4" cstate="print"/>
          <a:srcRect/>
          <a:stretch>
            <a:fillRect/>
          </a:stretch>
        </p:blipFill>
        <p:spPr bwMode="auto">
          <a:xfrm>
            <a:off x="4419600" y="3276600"/>
            <a:ext cx="304800" cy="30480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 fill="hold"/>
                                        <p:tgtEl>
                                          <p:spTgt spid="2053"/>
                                        </p:tgtEl>
                                      </p:cBhvr>
                                    </p:cmd>
                                  </p:childTnLst>
                                </p:cTn>
                              </p:par>
                            </p:childTnLst>
                          </p:cTn>
                        </p:par>
                        <p:par>
                          <p:cTn id="7" fill="hold">
                            <p:stCondLst>
                              <p:cond delay="0"/>
                            </p:stCondLst>
                            <p:childTnLst>
                              <p:par>
                                <p:cTn id="8" presetID="51" presetClass="entr" presetSubtype="0" fill="hold" grpId="0" nodeType="afterEffect">
                                  <p:stCondLst>
                                    <p:cond delay="0"/>
                                  </p:stCondLst>
                                  <p:childTnLst>
                                    <p:set>
                                      <p:cBhvr>
                                        <p:cTn id="9" dur="1" fill="hold">
                                          <p:stCondLst>
                                            <p:cond delay="0"/>
                                          </p:stCondLst>
                                        </p:cTn>
                                        <p:tgtEl>
                                          <p:spTgt spid="2050"/>
                                        </p:tgtEl>
                                        <p:attrNameLst>
                                          <p:attrName>style.visibility</p:attrName>
                                        </p:attrNameLst>
                                      </p:cBhvr>
                                      <p:to>
                                        <p:strVal val="visible"/>
                                      </p:to>
                                    </p:set>
                                    <p:animEffect transition="in" filter="fade">
                                      <p:cBhvr>
                                        <p:cTn id="10" dur="768" decel="100000"/>
                                        <p:tgtEl>
                                          <p:spTgt spid="2050"/>
                                        </p:tgtEl>
                                      </p:cBhvr>
                                    </p:animEffect>
                                    <p:animScale>
                                      <p:cBhvr>
                                        <p:cTn id="11" dur="768" decel="100000"/>
                                        <p:tgtEl>
                                          <p:spTgt spid="2050"/>
                                        </p:tgtEl>
                                      </p:cBhvr>
                                      <p:from x="10000" y="10000"/>
                                      <p:to x="200000" y="450000"/>
                                    </p:animScale>
                                    <p:animScale>
                                      <p:cBhvr>
                                        <p:cTn id="12" dur="1230" accel="100000" fill="hold">
                                          <p:stCondLst>
                                            <p:cond delay="768"/>
                                          </p:stCondLst>
                                        </p:cTn>
                                        <p:tgtEl>
                                          <p:spTgt spid="2050"/>
                                        </p:tgtEl>
                                      </p:cBhvr>
                                      <p:from x="200000" y="450000"/>
                                      <p:to x="100000" y="100000"/>
                                    </p:animScale>
                                    <p:set>
                                      <p:cBhvr>
                                        <p:cTn id="13" dur="768" fill="hold"/>
                                        <p:tgtEl>
                                          <p:spTgt spid="2050"/>
                                        </p:tgtEl>
                                        <p:attrNameLst>
                                          <p:attrName>ppt_x</p:attrName>
                                        </p:attrNameLst>
                                      </p:cBhvr>
                                      <p:to>
                                        <p:strVal val="(0.5)"/>
                                      </p:to>
                                    </p:set>
                                    <p:anim from="(0.5)" to="(#ppt_x)" calcmode="lin" valueType="num">
                                      <p:cBhvr>
                                        <p:cTn id="14" dur="1230" accel="100000" fill="hold">
                                          <p:stCondLst>
                                            <p:cond delay="768"/>
                                          </p:stCondLst>
                                        </p:cTn>
                                        <p:tgtEl>
                                          <p:spTgt spid="2050"/>
                                        </p:tgtEl>
                                        <p:attrNameLst>
                                          <p:attrName>ppt_x</p:attrName>
                                        </p:attrNameLst>
                                      </p:cBhvr>
                                    </p:anim>
                                    <p:set>
                                      <p:cBhvr>
                                        <p:cTn id="15" dur="768" fill="hold"/>
                                        <p:tgtEl>
                                          <p:spTgt spid="2050"/>
                                        </p:tgtEl>
                                        <p:attrNameLst>
                                          <p:attrName>ppt_y</p:attrName>
                                        </p:attrNameLst>
                                      </p:cBhvr>
                                      <p:to>
                                        <p:strVal val="(#ppt_y+0.4)"/>
                                      </p:to>
                                    </p:set>
                                    <p:anim from="(#ppt_y+0.4)" to="(#ppt_y)" calcmode="lin" valueType="num">
                                      <p:cBhvr>
                                        <p:cTn id="16" dur="1230" accel="100000" fill="hold">
                                          <p:stCondLst>
                                            <p:cond delay="768"/>
                                          </p:stCondLst>
                                        </p:cTn>
                                        <p:tgtEl>
                                          <p:spTgt spid="2050"/>
                                        </p:tgtEl>
                                        <p:attrNameLst>
                                          <p:attrName>ppt_y</p:attrName>
                                        </p:attrNameLst>
                                      </p:cBhvr>
                                    </p:anim>
                                  </p:childTnLst>
                                </p:cTn>
                              </p:par>
                            </p:childTnLst>
                          </p:cTn>
                        </p:par>
                        <p:par>
                          <p:cTn id="17" fill="hold">
                            <p:stCondLst>
                              <p:cond delay="1998"/>
                            </p:stCondLst>
                            <p:childTnLst>
                              <p:par>
                                <p:cTn id="18" presetID="37" presetClass="entr" presetSubtype="0" fill="hold" grpId="0" nodeType="afterEffect">
                                  <p:stCondLst>
                                    <p:cond delay="0"/>
                                  </p:stCondLst>
                                  <p:childTnLst>
                                    <p:set>
                                      <p:cBhvr>
                                        <p:cTn id="19" dur="1" fill="hold">
                                          <p:stCondLst>
                                            <p:cond delay="0"/>
                                          </p:stCondLst>
                                        </p:cTn>
                                        <p:tgtEl>
                                          <p:spTgt spid="2051">
                                            <p:txEl>
                                              <p:pRg st="0" end="0"/>
                                            </p:txEl>
                                          </p:spTgt>
                                        </p:tgtEl>
                                        <p:attrNameLst>
                                          <p:attrName>style.visibility</p:attrName>
                                        </p:attrNameLst>
                                      </p:cBhvr>
                                      <p:to>
                                        <p:strVal val="visible"/>
                                      </p:to>
                                    </p:set>
                                    <p:animEffect transition="in" filter="fade">
                                      <p:cBhvr>
                                        <p:cTn id="20" dur="1000"/>
                                        <p:tgtEl>
                                          <p:spTgt spid="2051">
                                            <p:txEl>
                                              <p:pRg st="0" end="0"/>
                                            </p:txEl>
                                          </p:spTgt>
                                        </p:tgtEl>
                                      </p:cBhvr>
                                    </p:animEffect>
                                    <p:anim calcmode="lin" valueType="num">
                                      <p:cBhvr>
                                        <p:cTn id="21" dur="1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2051">
                                            <p:txEl>
                                              <p:pRg st="0" end="0"/>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2051">
                                            <p:txEl>
                                              <p:pRg st="0" end="0"/>
                                            </p:txEl>
                                          </p:spTgt>
                                        </p:tgtEl>
                                        <p:attrNameLst>
                                          <p:attrName>ppt_y</p:attrName>
                                        </p:attrNameLst>
                                      </p:cBhvr>
                                      <p:tavLst>
                                        <p:tav tm="0">
                                          <p:val>
                                            <p:strVal val="#ppt_y-.03"/>
                                          </p:val>
                                        </p:tav>
                                        <p:tav tm="100000">
                                          <p:val>
                                            <p:strVal val="#ppt_y"/>
                                          </p:val>
                                        </p:tav>
                                      </p:tavLst>
                                    </p:anim>
                                  </p:childTnLst>
                                </p:cTn>
                              </p:par>
                            </p:childTnLst>
                          </p:cTn>
                        </p:par>
                        <p:par>
                          <p:cTn id="24" fill="hold">
                            <p:stCondLst>
                              <p:cond delay="2998"/>
                            </p:stCondLst>
                            <p:childTnLst>
                              <p:par>
                                <p:cTn id="25" presetID="29" presetClass="entr" presetSubtype="0" fill="hold" grpId="0" nodeType="afterEffect">
                                  <p:stCondLst>
                                    <p:cond delay="0"/>
                                  </p:stCondLst>
                                  <p:childTnLst>
                                    <p:set>
                                      <p:cBhvr>
                                        <p:cTn id="26" dur="1" fill="hold">
                                          <p:stCondLst>
                                            <p:cond delay="0"/>
                                          </p:stCondLst>
                                        </p:cTn>
                                        <p:tgtEl>
                                          <p:spTgt spid="2051">
                                            <p:txEl>
                                              <p:pRg st="1" end="1"/>
                                            </p:txEl>
                                          </p:spTgt>
                                        </p:tgtEl>
                                        <p:attrNameLst>
                                          <p:attrName>style.visibility</p:attrName>
                                        </p:attrNameLst>
                                      </p:cBhvr>
                                      <p:to>
                                        <p:strVal val="visible"/>
                                      </p:to>
                                    </p:set>
                                    <p:anim calcmode="lin" valueType="num">
                                      <p:cBhvr>
                                        <p:cTn id="27" dur="1000" fill="hold"/>
                                        <p:tgtEl>
                                          <p:spTgt spid="2051">
                                            <p:txEl>
                                              <p:pRg st="1" end="1"/>
                                            </p:txEl>
                                          </p:spTgt>
                                        </p:tgtEl>
                                        <p:attrNameLst>
                                          <p:attrName>ppt_x</p:attrName>
                                        </p:attrNameLst>
                                      </p:cBhvr>
                                      <p:tavLst>
                                        <p:tav tm="0">
                                          <p:val>
                                            <p:strVal val="#ppt_x-.2"/>
                                          </p:val>
                                        </p:tav>
                                        <p:tav tm="100000">
                                          <p:val>
                                            <p:strVal val="#ppt_x"/>
                                          </p:val>
                                        </p:tav>
                                      </p:tavLst>
                                    </p:anim>
                                    <p:anim calcmode="lin" valueType="num">
                                      <p:cBhvr>
                                        <p:cTn id="28" dur="1000" fill="hold"/>
                                        <p:tgtEl>
                                          <p:spTgt spid="205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numSld="32" showWhenStopped="0">
                <p:cTn id="30" repeatCount="indefinite" fill="hold" display="0">
                  <p:stCondLst>
                    <p:cond delay="indefinite"/>
                  </p:stCondLst>
                  <p:endCondLst>
                    <p:cond evt="onPrev" delay="0">
                      <p:tgtEl>
                        <p:sldTgt/>
                      </p:tgtEl>
                    </p:cond>
                    <p:cond evt="onStopAudio" delay="0">
                      <p:tgtEl>
                        <p:sldTgt/>
                      </p:tgtEl>
                    </p:cond>
                  </p:endCondLst>
                </p:cTn>
                <p:tgtEl>
                  <p:spTgt spid="2053"/>
                </p:tgtEl>
              </p:cMediaNode>
            </p:audio>
          </p:childTnLst>
        </p:cTn>
      </p:par>
    </p:tnLst>
    <p:bldLst>
      <p:bldP spid="2050" grpId="0"/>
      <p:bldP spid="205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8" name="Picture 4"/>
          <p:cNvPicPr>
            <a:picLocks noGrp="1" noChangeAspect="1" noChangeArrowheads="1"/>
          </p:cNvPicPr>
          <p:nvPr>
            <p:ph idx="1"/>
          </p:nvPr>
        </p:nvPicPr>
        <p:blipFill>
          <a:blip r:embed="rId2" cstate="print"/>
          <a:srcRect/>
          <a:stretch>
            <a:fillRect/>
          </a:stretch>
        </p:blipFill>
        <p:spPr>
          <a:xfrm>
            <a:off x="2776927" y="-99392"/>
            <a:ext cx="3455987" cy="1695450"/>
          </a:xfrm>
          <a:noFill/>
        </p:spPr>
      </p:pic>
      <p:sp>
        <p:nvSpPr>
          <p:cNvPr id="36869" name="Text Box 5"/>
          <p:cNvSpPr txBox="1">
            <a:spLocks noChangeArrowheads="1"/>
          </p:cNvSpPr>
          <p:nvPr/>
        </p:nvSpPr>
        <p:spPr bwMode="auto">
          <a:xfrm>
            <a:off x="22613" y="1602203"/>
            <a:ext cx="9121387" cy="5324535"/>
          </a:xfrm>
          <a:prstGeom prst="rect">
            <a:avLst/>
          </a:prstGeom>
          <a:noFill/>
          <a:ln w="9525">
            <a:noFill/>
            <a:miter lim="800000"/>
            <a:headEnd/>
            <a:tailEnd/>
          </a:ln>
        </p:spPr>
        <p:txBody>
          <a:bodyPr wrap="square">
            <a:spAutoFit/>
          </a:bodyPr>
          <a:lstStyle/>
          <a:p>
            <a:r>
              <a:rPr lang="tr-TR" sz="2000" b="1" dirty="0"/>
              <a:t>KALFALIK BELGESİ ALMAK</a:t>
            </a:r>
          </a:p>
          <a:p>
            <a:r>
              <a:rPr lang="tr-TR" sz="2000" b="1" dirty="0"/>
              <a:t>1) 19 Yaşından gün almamış olan</a:t>
            </a:r>
            <a:r>
              <a:rPr lang="tr-TR" sz="2000" dirty="0"/>
              <a:t> ve kanun kapsamında bir  meslek dalında çalışanlar Mesleki Eğitim Merkezlerinde meslek dallarının eğitim süresi boyunca haftada bir gün öğrenim gördükten sonra girecekleri kalfalık sınavlarında başarılı olmaları durumunda “Kalfalık Belgesi” alabilirler. (</a:t>
            </a:r>
            <a:r>
              <a:rPr lang="tr-TR" sz="2000" dirty="0">
                <a:hlinkClick r:id="rId3"/>
              </a:rPr>
              <a:t>Kanun maddesi :16)</a:t>
            </a:r>
            <a:br>
              <a:rPr lang="tr-TR" sz="2000" dirty="0"/>
            </a:br>
            <a:br>
              <a:rPr lang="tr-TR" sz="2000" dirty="0"/>
            </a:br>
            <a:r>
              <a:rPr lang="tr-TR" sz="2000" b="1" dirty="0"/>
              <a:t>2) 22 yaşından gün almış olanlar</a:t>
            </a:r>
            <a:r>
              <a:rPr lang="tr-TR" sz="2000" dirty="0"/>
              <a:t> çalıştıklarını </a:t>
            </a:r>
            <a:r>
              <a:rPr lang="tr-TR" sz="2000" dirty="0" err="1"/>
              <a:t>sgk</a:t>
            </a:r>
            <a:r>
              <a:rPr lang="tr-TR" sz="2000" dirty="0"/>
              <a:t> prim dökümü yada kurs belgesi ile  başvurarak, Mesleki Eğitim Merkezlerinde açılacak kalfalık sınavlarında başarılı olmaları halinde “Kalfalık Belgesi” alabilirler. </a:t>
            </a:r>
            <a:endParaRPr lang="tr-TR" sz="2000" b="1" dirty="0"/>
          </a:p>
          <a:p>
            <a:endParaRPr lang="tr-TR" sz="2000" b="1" dirty="0"/>
          </a:p>
          <a:p>
            <a:r>
              <a:rPr lang="tr-TR" sz="2000" b="1" dirty="0"/>
              <a:t>3) Mesleğin Kanun kapsamına alındığı tarihte 18 yaşını doldurmuş, 19 yaşından gün almış olanlar</a:t>
            </a:r>
            <a:r>
              <a:rPr lang="tr-TR" sz="2000" dirty="0"/>
              <a:t> Bakanlıkça ilan edilecek tarihlerde Mesleki Eğitim Merkezlerine başvuruda bulunmaları halinde doğrudan kalfalık sınavlarına katılabilir ve bu sınavlarda başarılı olmaları durumunda “Kalfalık Belgesi” alabilirler.(</a:t>
            </a:r>
            <a:r>
              <a:rPr lang="tr-TR" sz="2000" dirty="0">
                <a:hlinkClick r:id="rId4"/>
              </a:rPr>
              <a:t>Kanun maddesi: Geçici 1a/1)</a:t>
            </a:r>
            <a:r>
              <a:rPr lang="tr-TR" sz="2000" dirty="0"/>
              <a:t>.(Bu başvuru ancak af çıktığı zaman yapılır)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6868"/>
                                        </p:tgtEl>
                                        <p:attrNameLst>
                                          <p:attrName>style.visibility</p:attrName>
                                        </p:attrNameLst>
                                      </p:cBhvr>
                                      <p:to>
                                        <p:strVal val="visible"/>
                                      </p:to>
                                    </p:set>
                                    <p:anim calcmode="lin" valueType="num">
                                      <p:cBhvr additive="base">
                                        <p:cTn id="7" dur="500" fill="hold"/>
                                        <p:tgtEl>
                                          <p:spTgt spid="36868"/>
                                        </p:tgtEl>
                                        <p:attrNameLst>
                                          <p:attrName>ppt_x</p:attrName>
                                        </p:attrNameLst>
                                      </p:cBhvr>
                                      <p:tavLst>
                                        <p:tav tm="0">
                                          <p:val>
                                            <p:strVal val="#ppt_x"/>
                                          </p:val>
                                        </p:tav>
                                        <p:tav tm="100000">
                                          <p:val>
                                            <p:strVal val="#ppt_x"/>
                                          </p:val>
                                        </p:tav>
                                      </p:tavLst>
                                    </p:anim>
                                    <p:anim calcmode="lin" valueType="num">
                                      <p:cBhvr additive="base">
                                        <p:cTn id="8" dur="500" fill="hold"/>
                                        <p:tgtEl>
                                          <p:spTgt spid="3686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6869"/>
                                        </p:tgtEl>
                                        <p:attrNameLst>
                                          <p:attrName>style.visibility</p:attrName>
                                        </p:attrNameLst>
                                      </p:cBhvr>
                                      <p:to>
                                        <p:strVal val="visible"/>
                                      </p:to>
                                    </p:set>
                                    <p:animEffect transition="in" filter="blinds(horizontal)">
                                      <p:cBhvr>
                                        <p:cTn id="13" dur="500"/>
                                        <p:tgtEl>
                                          <p:spTgt spid="368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8" name="Picture 4"/>
          <p:cNvPicPr>
            <a:picLocks noGrp="1" noChangeAspect="1" noChangeArrowheads="1"/>
          </p:cNvPicPr>
          <p:nvPr>
            <p:ph idx="1"/>
          </p:nvPr>
        </p:nvPicPr>
        <p:blipFill>
          <a:blip r:embed="rId2" cstate="print"/>
          <a:srcRect/>
          <a:stretch>
            <a:fillRect/>
          </a:stretch>
        </p:blipFill>
        <p:spPr>
          <a:xfrm>
            <a:off x="2700338" y="188913"/>
            <a:ext cx="3455987" cy="1695450"/>
          </a:xfrm>
          <a:noFill/>
        </p:spPr>
      </p:pic>
      <p:sp>
        <p:nvSpPr>
          <p:cNvPr id="36870" name="Text Box 6"/>
          <p:cNvSpPr txBox="1">
            <a:spLocks noChangeArrowheads="1"/>
          </p:cNvSpPr>
          <p:nvPr/>
        </p:nvSpPr>
        <p:spPr bwMode="auto">
          <a:xfrm>
            <a:off x="16898" y="2155237"/>
            <a:ext cx="9127101" cy="1938992"/>
          </a:xfrm>
          <a:prstGeom prst="rect">
            <a:avLst/>
          </a:prstGeom>
          <a:noFill/>
          <a:ln w="9525">
            <a:noFill/>
            <a:miter lim="800000"/>
            <a:headEnd/>
            <a:tailEnd/>
          </a:ln>
        </p:spPr>
        <p:txBody>
          <a:bodyPr wrap="square">
            <a:spAutoFit/>
          </a:bodyPr>
          <a:lstStyle/>
          <a:p>
            <a:pPr>
              <a:spcBef>
                <a:spcPct val="50000"/>
              </a:spcBef>
            </a:pPr>
            <a:r>
              <a:rPr lang="tr-TR" sz="2400" u="sng" dirty="0">
                <a:solidFill>
                  <a:srgbClr val="FF0000"/>
                </a:solidFill>
              </a:rPr>
              <a:t>Başvuru Şartları:</a:t>
            </a:r>
            <a:r>
              <a:rPr lang="tr-TR" sz="2400" dirty="0">
                <a:solidFill>
                  <a:srgbClr val="FF0000"/>
                </a:solidFill>
              </a:rPr>
              <a:t>   </a:t>
            </a:r>
            <a:br>
              <a:rPr lang="tr-TR" sz="2400" b="1" dirty="0">
                <a:solidFill>
                  <a:srgbClr val="FF0000"/>
                </a:solidFill>
              </a:rPr>
            </a:br>
            <a:br>
              <a:rPr lang="tr-TR" sz="2400" b="1" dirty="0">
                <a:solidFill>
                  <a:srgbClr val="FF0000"/>
                </a:solidFill>
              </a:rPr>
            </a:br>
            <a:r>
              <a:rPr lang="tr-TR" sz="2400" b="1" dirty="0">
                <a:solidFill>
                  <a:srgbClr val="FF0000"/>
                </a:solidFill>
              </a:rPr>
              <a:t>a) </a:t>
            </a:r>
            <a:r>
              <a:rPr lang="tr-TR" sz="2400" dirty="0">
                <a:solidFill>
                  <a:srgbClr val="FF0000"/>
                </a:solidFill>
              </a:rPr>
              <a:t>Mesleğin kanun kapsamına alındığı tarihte 16-18 yaşlarında olmak</a:t>
            </a:r>
            <a:br>
              <a:rPr lang="tr-TR" sz="2400" dirty="0">
                <a:solidFill>
                  <a:srgbClr val="FF0000"/>
                </a:solidFill>
              </a:rPr>
            </a:br>
            <a:r>
              <a:rPr lang="tr-TR" sz="2400" b="1" dirty="0">
                <a:solidFill>
                  <a:srgbClr val="FF0000"/>
                </a:solidFill>
              </a:rPr>
              <a:t>b) </a:t>
            </a:r>
            <a:r>
              <a:rPr lang="tr-TR" sz="2400" dirty="0">
                <a:solidFill>
                  <a:srgbClr val="FF0000"/>
                </a:solidFill>
              </a:rPr>
              <a:t>Mesleğin kanun kapsamında alındığı tarihte çalışıyor olmak.</a:t>
            </a:r>
            <a:endParaRPr lang="tr-TR" dirty="0">
              <a:solidFill>
                <a:srgbClr val="FF0000"/>
              </a:solidFill>
            </a:endParaRPr>
          </a:p>
        </p:txBody>
      </p:sp>
      <p:sp>
        <p:nvSpPr>
          <p:cNvPr id="36871" name="Text Box 7"/>
          <p:cNvSpPr txBox="1">
            <a:spLocks noChangeArrowheads="1"/>
          </p:cNvSpPr>
          <p:nvPr/>
        </p:nvSpPr>
        <p:spPr bwMode="auto">
          <a:xfrm>
            <a:off x="16898" y="4288066"/>
            <a:ext cx="9144000" cy="2569934"/>
          </a:xfrm>
          <a:prstGeom prst="rect">
            <a:avLst/>
          </a:prstGeom>
          <a:noFill/>
          <a:ln w="9525">
            <a:noFill/>
            <a:miter lim="800000"/>
            <a:headEnd/>
            <a:tailEnd/>
          </a:ln>
        </p:spPr>
        <p:txBody>
          <a:bodyPr>
            <a:spAutoFit/>
          </a:bodyPr>
          <a:lstStyle/>
          <a:p>
            <a:pPr>
              <a:spcBef>
                <a:spcPct val="50000"/>
              </a:spcBef>
            </a:pPr>
            <a:r>
              <a:rPr lang="tr-TR" sz="2300" b="1" u="sng" dirty="0"/>
              <a:t>"Kalfalık  Belgesi" başvurusunda istenilen belgeler nelerdir?</a:t>
            </a:r>
            <a:br>
              <a:rPr lang="tr-TR" sz="2300" b="1" u="sng" dirty="0"/>
            </a:br>
            <a:r>
              <a:rPr lang="tr-TR" sz="2300" b="1" dirty="0"/>
              <a:t>1) </a:t>
            </a:r>
            <a:r>
              <a:rPr lang="tr-TR" sz="2300" dirty="0"/>
              <a:t>Tamamı doldurulmuş EK II formu </a:t>
            </a:r>
            <a:br>
              <a:rPr lang="tr-TR" sz="2300" b="1" dirty="0"/>
            </a:br>
            <a:r>
              <a:rPr lang="tr-TR" sz="2300" b="1" dirty="0"/>
              <a:t>2)</a:t>
            </a:r>
            <a:r>
              <a:rPr lang="tr-TR" sz="2300" dirty="0"/>
              <a:t> Öğrenim belgesi aslı ve örneği</a:t>
            </a:r>
            <a:br>
              <a:rPr lang="tr-TR" sz="2300" dirty="0"/>
            </a:br>
            <a:r>
              <a:rPr lang="tr-TR" sz="2300" b="1" dirty="0"/>
              <a:t>3) </a:t>
            </a:r>
            <a:r>
              <a:rPr lang="tr-TR" sz="2300" dirty="0"/>
              <a:t>Nüfus cüzdanı aslı ve örneği</a:t>
            </a:r>
            <a:br>
              <a:rPr lang="tr-TR" sz="2300" dirty="0"/>
            </a:br>
            <a:r>
              <a:rPr lang="tr-TR" sz="2300" b="1" dirty="0"/>
              <a:t>4) </a:t>
            </a:r>
            <a:r>
              <a:rPr lang="tr-TR" sz="2300" dirty="0"/>
              <a:t>Dört adet vesikalık fotoğraf</a:t>
            </a:r>
            <a:br>
              <a:rPr lang="tr-TR" sz="2300" dirty="0"/>
            </a:br>
            <a:r>
              <a:rPr lang="tr-TR" sz="2300" b="1" dirty="0"/>
              <a:t>5) </a:t>
            </a:r>
            <a:r>
              <a:rPr lang="tr-TR" sz="2300" dirty="0"/>
              <a:t>Sağlık ve fiziki durumunun mesleğinin gerektirdiği işleri yapmaya uygun olduğunu gösterir doktor raporu </a:t>
            </a:r>
          </a:p>
        </p:txBody>
      </p:sp>
    </p:spTree>
    <p:extLst>
      <p:ext uri="{BB962C8B-B14F-4D97-AF65-F5344CB8AC3E}">
        <p14:creationId xmlns:p14="http://schemas.microsoft.com/office/powerpoint/2010/main" val="19891980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6868"/>
                                        </p:tgtEl>
                                        <p:attrNameLst>
                                          <p:attrName>style.visibility</p:attrName>
                                        </p:attrNameLst>
                                      </p:cBhvr>
                                      <p:to>
                                        <p:strVal val="visible"/>
                                      </p:to>
                                    </p:set>
                                    <p:anim calcmode="lin" valueType="num">
                                      <p:cBhvr additive="base">
                                        <p:cTn id="7" dur="500" fill="hold"/>
                                        <p:tgtEl>
                                          <p:spTgt spid="36868"/>
                                        </p:tgtEl>
                                        <p:attrNameLst>
                                          <p:attrName>ppt_x</p:attrName>
                                        </p:attrNameLst>
                                      </p:cBhvr>
                                      <p:tavLst>
                                        <p:tav tm="0">
                                          <p:val>
                                            <p:strVal val="#ppt_x"/>
                                          </p:val>
                                        </p:tav>
                                        <p:tav tm="100000">
                                          <p:val>
                                            <p:strVal val="#ppt_x"/>
                                          </p:val>
                                        </p:tav>
                                      </p:tavLst>
                                    </p:anim>
                                    <p:anim calcmode="lin" valueType="num">
                                      <p:cBhvr additive="base">
                                        <p:cTn id="8" dur="500" fill="hold"/>
                                        <p:tgtEl>
                                          <p:spTgt spid="3686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870"/>
                                        </p:tgtEl>
                                        <p:attrNameLst>
                                          <p:attrName>style.visibility</p:attrName>
                                        </p:attrNameLst>
                                      </p:cBhvr>
                                      <p:to>
                                        <p:strVal val="visible"/>
                                      </p:to>
                                    </p:set>
                                    <p:anim calcmode="lin" valueType="num">
                                      <p:cBhvr additive="base">
                                        <p:cTn id="12" dur="500" fill="hold"/>
                                        <p:tgtEl>
                                          <p:spTgt spid="36870"/>
                                        </p:tgtEl>
                                        <p:attrNameLst>
                                          <p:attrName>ppt_x</p:attrName>
                                        </p:attrNameLst>
                                      </p:cBhvr>
                                      <p:tavLst>
                                        <p:tav tm="0">
                                          <p:val>
                                            <p:strVal val="#ppt_x"/>
                                          </p:val>
                                        </p:tav>
                                        <p:tav tm="100000">
                                          <p:val>
                                            <p:strVal val="#ppt_x"/>
                                          </p:val>
                                        </p:tav>
                                      </p:tavLst>
                                    </p:anim>
                                    <p:anim calcmode="lin" valueType="num">
                                      <p:cBhvr additive="base">
                                        <p:cTn id="13" dur="500" fill="hold"/>
                                        <p:tgtEl>
                                          <p:spTgt spid="36870"/>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3" presetClass="entr" presetSubtype="10" fill="hold" grpId="0" nodeType="afterEffect">
                                  <p:stCondLst>
                                    <p:cond delay="0"/>
                                  </p:stCondLst>
                                  <p:childTnLst>
                                    <p:set>
                                      <p:cBhvr>
                                        <p:cTn id="16" dur="1" fill="hold">
                                          <p:stCondLst>
                                            <p:cond delay="0"/>
                                          </p:stCondLst>
                                        </p:cTn>
                                        <p:tgtEl>
                                          <p:spTgt spid="36871"/>
                                        </p:tgtEl>
                                        <p:attrNameLst>
                                          <p:attrName>style.visibility</p:attrName>
                                        </p:attrNameLst>
                                      </p:cBhvr>
                                      <p:to>
                                        <p:strVal val="visible"/>
                                      </p:to>
                                    </p:set>
                                    <p:animEffect transition="in" filter="blinds(horizontal)">
                                      <p:cBhvr>
                                        <p:cTn id="17" dur="500"/>
                                        <p:tgtEl>
                                          <p:spTgt spid="368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0" grpId="0"/>
      <p:bldP spid="36871"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76802" name="Object 2"/>
          <p:cNvGraphicFramePr>
            <a:graphicFrameLocks noChangeAspect="1"/>
          </p:cNvGraphicFramePr>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name="Bit Eşlem Resmi" r:id="rId2" imgW="2448267" imgH="1676634" progId="PBrush">
                  <p:embed/>
                </p:oleObj>
              </mc:Choice>
              <mc:Fallback>
                <p:oleObj name="Bit Eşlem Resmi" r:id="rId2" imgW="2448267" imgH="1676634" progId="PBrush">
                  <p:embed/>
                  <p:pic>
                    <p:nvPicPr>
                      <p:cNvPr id="0" name="Picture 7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76802"/>
                                        </p:tgtEl>
                                        <p:attrNameLst>
                                          <p:attrName>style.visibility</p:attrName>
                                        </p:attrNameLst>
                                      </p:cBhvr>
                                      <p:to>
                                        <p:strVal val="visible"/>
                                      </p:to>
                                    </p:set>
                                    <p:animEffect transition="in" filter="wheel(4)">
                                      <p:cBhvr>
                                        <p:cTn id="7" dur="2000"/>
                                        <p:tgtEl>
                                          <p:spTgt spid="768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7826" name="Object 2"/>
          <p:cNvGraphicFramePr>
            <a:graphicFrameLocks noGrp="1" noChangeAspect="1"/>
          </p:cNvGraphicFramePr>
          <p:nvPr>
            <p:ph type="title"/>
          </p:nvPr>
        </p:nvGraphicFramePr>
        <p:xfrm>
          <a:off x="3348038" y="0"/>
          <a:ext cx="2693987" cy="1844675"/>
        </p:xfrm>
        <a:graphic>
          <a:graphicData uri="http://schemas.openxmlformats.org/presentationml/2006/ole">
            <mc:AlternateContent xmlns:mc="http://schemas.openxmlformats.org/markup-compatibility/2006">
              <mc:Choice xmlns:v="urn:schemas-microsoft-com:vml" Requires="v">
                <p:oleObj name="Bit Eşlem Resmi" r:id="rId2" imgW="2448267" imgH="1676634" progId="PBrush">
                  <p:embed/>
                </p:oleObj>
              </mc:Choice>
              <mc:Fallback>
                <p:oleObj name="Bit Eşlem Resmi" r:id="rId2" imgW="2448267" imgH="1676634" progId="PBrush">
                  <p:embed/>
                  <p:pic>
                    <p:nvPicPr>
                      <p:cNvPr id="0" name="Picture 79"/>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0"/>
                        <a:ext cx="2693987" cy="1844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7827" name="Rectangle 3"/>
          <p:cNvSpPr>
            <a:spLocks noGrp="1" noChangeArrowheads="1"/>
          </p:cNvSpPr>
          <p:nvPr>
            <p:ph type="body" sz="half" idx="1"/>
          </p:nvPr>
        </p:nvSpPr>
        <p:spPr>
          <a:xfrm>
            <a:off x="1182688" y="2017713"/>
            <a:ext cx="3810000" cy="476250"/>
          </a:xfrm>
        </p:spPr>
        <p:txBody>
          <a:bodyPr/>
          <a:lstStyle/>
          <a:p>
            <a:pPr eaLnBrk="1" hangingPunct="1"/>
            <a:r>
              <a:rPr lang="tr-TR" sz="2000" b="1" dirty="0"/>
              <a:t>USTALIK BELGESİ ALMAK</a:t>
            </a:r>
          </a:p>
        </p:txBody>
      </p:sp>
      <p:pic>
        <p:nvPicPr>
          <p:cNvPr id="2058" name="Picture 10" descr="j0283788"/>
          <p:cNvPicPr>
            <a:picLocks noGrp="1" noChangeAspect="1" noChangeArrowheads="1" noCrop="1"/>
          </p:cNvPicPr>
          <p:nvPr>
            <p:ph sz="half" idx="2"/>
          </p:nvPr>
        </p:nvPicPr>
        <p:blipFill>
          <a:blip r:embed="rId4" cstate="print"/>
          <a:srcRect/>
          <a:stretch>
            <a:fillRect/>
          </a:stretch>
        </p:blipFill>
        <p:spPr>
          <a:xfrm>
            <a:off x="7524750" y="1341438"/>
            <a:ext cx="1368425" cy="1152525"/>
          </a:xfrm>
          <a:noFill/>
        </p:spPr>
      </p:pic>
      <p:sp>
        <p:nvSpPr>
          <p:cNvPr id="77828" name="Text Box 4"/>
          <p:cNvSpPr txBox="1">
            <a:spLocks noChangeArrowheads="1"/>
          </p:cNvSpPr>
          <p:nvPr/>
        </p:nvSpPr>
        <p:spPr bwMode="auto">
          <a:xfrm>
            <a:off x="0" y="2474913"/>
            <a:ext cx="9143999" cy="1938992"/>
          </a:xfrm>
          <a:prstGeom prst="rect">
            <a:avLst/>
          </a:prstGeom>
          <a:noFill/>
          <a:ln w="9525">
            <a:noFill/>
            <a:miter lim="800000"/>
            <a:headEnd/>
            <a:tailEnd/>
          </a:ln>
        </p:spPr>
        <p:txBody>
          <a:bodyPr wrap="square">
            <a:spAutoFit/>
          </a:bodyPr>
          <a:lstStyle/>
          <a:p>
            <a:pPr>
              <a:spcBef>
                <a:spcPct val="50000"/>
              </a:spcBef>
            </a:pPr>
            <a:r>
              <a:rPr lang="tr-TR" sz="2400" b="1" dirty="0"/>
              <a:t>a) Kalfalık belgesini aldığı tarihten itibaren mesleklerinde </a:t>
            </a:r>
            <a:r>
              <a:rPr lang="tr-TR" sz="2400" b="1" dirty="0">
                <a:hlinkClick r:id="rId5"/>
              </a:rPr>
              <a:t>ustalık eğitimi çalışma süresi</a:t>
            </a:r>
            <a:r>
              <a:rPr lang="tr-TR" sz="2400" b="1" dirty="0"/>
              <a:t> kadar çalışmış  ve bakanlıkça açılan Ustalık Eğitim Kurslarını başarılı olarak bitirenler ustalık sınavlarına katılarak başarılı olmaları halinde “Ustalık Belgesi” alabilirler.( Kanun maddesi:28/b)</a:t>
            </a:r>
            <a:endParaRPr lang="tr-TR" sz="1200" b="1" dirty="0"/>
          </a:p>
        </p:txBody>
      </p:sp>
      <p:sp>
        <p:nvSpPr>
          <p:cNvPr id="77831" name="Text Box 7"/>
          <p:cNvSpPr txBox="1">
            <a:spLocks noChangeArrowheads="1"/>
          </p:cNvSpPr>
          <p:nvPr/>
        </p:nvSpPr>
        <p:spPr bwMode="auto">
          <a:xfrm>
            <a:off x="-1" y="4871105"/>
            <a:ext cx="9143999" cy="1569660"/>
          </a:xfrm>
          <a:prstGeom prst="rect">
            <a:avLst/>
          </a:prstGeom>
          <a:noFill/>
          <a:ln w="9525">
            <a:noFill/>
            <a:miter lim="800000"/>
            <a:headEnd/>
            <a:tailEnd/>
          </a:ln>
        </p:spPr>
        <p:txBody>
          <a:bodyPr wrap="square">
            <a:spAutoFit/>
          </a:bodyPr>
          <a:lstStyle/>
          <a:p>
            <a:pPr>
              <a:spcBef>
                <a:spcPct val="50000"/>
              </a:spcBef>
            </a:pPr>
            <a:r>
              <a:rPr lang="tr-TR" sz="2400" b="1" dirty="0"/>
              <a:t>b) Kalfalık belgesini aldığı tarihten itibaren mesleklerinde en az 5 yıl </a:t>
            </a:r>
            <a:r>
              <a:rPr lang="tr-TR" sz="2400" b="1" dirty="0" err="1"/>
              <a:t>SGK’lı</a:t>
            </a:r>
            <a:r>
              <a:rPr lang="tr-TR" sz="2400" b="1" dirty="0"/>
              <a:t> olarak çalışanlar doğrudan ustalık sınavlarına katılıp başarılı olmaları durumunda “Ustalık Belgesi” alabilirler.(Kanun maddesi: 28/c) </a:t>
            </a:r>
            <a:r>
              <a:rPr lang="tr-TR" sz="2400" b="1" dirty="0">
                <a:hlinkClick r:id="rId6"/>
              </a:rPr>
              <a:t>(Ek III formu)</a:t>
            </a:r>
            <a:r>
              <a:rPr lang="tr-TR" sz="2400" b="1"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withEffect">
                                  <p:stCondLst>
                                    <p:cond delay="0"/>
                                  </p:stCondLst>
                                  <p:childTnLst>
                                    <p:set>
                                      <p:cBhvr>
                                        <p:cTn id="6" dur="1" fill="hold">
                                          <p:stCondLst>
                                            <p:cond delay="0"/>
                                          </p:stCondLst>
                                        </p:cTn>
                                        <p:tgtEl>
                                          <p:spTgt spid="77826"/>
                                        </p:tgtEl>
                                        <p:attrNameLst>
                                          <p:attrName>style.visibility</p:attrName>
                                        </p:attrNameLst>
                                      </p:cBhvr>
                                      <p:to>
                                        <p:strVal val="visible"/>
                                      </p:to>
                                    </p:set>
                                    <p:animEffect transition="in" filter="fade">
                                      <p:cBhvr>
                                        <p:cTn id="7" dur="770" decel="100000"/>
                                        <p:tgtEl>
                                          <p:spTgt spid="77826"/>
                                        </p:tgtEl>
                                      </p:cBhvr>
                                    </p:animEffect>
                                    <p:animScale>
                                      <p:cBhvr>
                                        <p:cTn id="8" dur="770" decel="100000"/>
                                        <p:tgtEl>
                                          <p:spTgt spid="77826"/>
                                        </p:tgtEl>
                                      </p:cBhvr>
                                      <p:from x="10000" y="10000"/>
                                      <p:to x="200000" y="450000"/>
                                    </p:animScale>
                                    <p:animScale>
                                      <p:cBhvr>
                                        <p:cTn id="9" dur="1230" accel="100000" fill="hold">
                                          <p:stCondLst>
                                            <p:cond delay="770"/>
                                          </p:stCondLst>
                                        </p:cTn>
                                        <p:tgtEl>
                                          <p:spTgt spid="77826"/>
                                        </p:tgtEl>
                                      </p:cBhvr>
                                      <p:from x="200000" y="450000"/>
                                      <p:to x="100000" y="100000"/>
                                    </p:animScale>
                                    <p:set>
                                      <p:cBhvr>
                                        <p:cTn id="10" dur="770" fill="hold"/>
                                        <p:tgtEl>
                                          <p:spTgt spid="77826"/>
                                        </p:tgtEl>
                                        <p:attrNameLst>
                                          <p:attrName>ppt_x</p:attrName>
                                        </p:attrNameLst>
                                      </p:cBhvr>
                                      <p:to>
                                        <p:strVal val="(0.5)"/>
                                      </p:to>
                                    </p:set>
                                    <p:anim from="(0.5)" to="(#ppt_x)" calcmode="lin" valueType="num">
                                      <p:cBhvr>
                                        <p:cTn id="11" dur="1230" accel="100000" fill="hold">
                                          <p:stCondLst>
                                            <p:cond delay="770"/>
                                          </p:stCondLst>
                                        </p:cTn>
                                        <p:tgtEl>
                                          <p:spTgt spid="77826"/>
                                        </p:tgtEl>
                                        <p:attrNameLst>
                                          <p:attrName>ppt_x</p:attrName>
                                        </p:attrNameLst>
                                      </p:cBhvr>
                                    </p:anim>
                                    <p:set>
                                      <p:cBhvr>
                                        <p:cTn id="12" dur="770" fill="hold"/>
                                        <p:tgtEl>
                                          <p:spTgt spid="77826"/>
                                        </p:tgtEl>
                                        <p:attrNameLst>
                                          <p:attrName>ppt_y</p:attrName>
                                        </p:attrNameLst>
                                      </p:cBhvr>
                                      <p:to>
                                        <p:strVal val="(#ppt_y+0.4)"/>
                                      </p:to>
                                    </p:set>
                                    <p:anim from="(#ppt_y+0.4)" to="(#ppt_y)" calcmode="lin" valueType="num">
                                      <p:cBhvr>
                                        <p:cTn id="13" dur="1230" accel="100000" fill="hold">
                                          <p:stCondLst>
                                            <p:cond delay="770"/>
                                          </p:stCondLst>
                                        </p:cTn>
                                        <p:tgtEl>
                                          <p:spTgt spid="77826"/>
                                        </p:tgtEl>
                                        <p:attrNameLst>
                                          <p:attrName>ppt_y</p:attrName>
                                        </p:attrNameLst>
                                      </p:cBhvr>
                                    </p:anim>
                                  </p:childTnLst>
                                </p:cTn>
                              </p:par>
                            </p:childTnLst>
                          </p:cTn>
                        </p:par>
                        <p:par>
                          <p:cTn id="14" fill="hold">
                            <p:stCondLst>
                              <p:cond delay="20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77827">
                                            <p:txEl>
                                              <p:pRg st="0" end="0"/>
                                            </p:txEl>
                                          </p:spTgt>
                                        </p:tgtEl>
                                        <p:attrNameLst>
                                          <p:attrName>style.visibility</p:attrName>
                                        </p:attrNameLst>
                                      </p:cBhvr>
                                      <p:to>
                                        <p:strVal val="visible"/>
                                      </p:to>
                                    </p:set>
                                    <p:anim calcmode="lin" valueType="num">
                                      <p:cBhvr>
                                        <p:cTn id="17" dur="500" fill="hold"/>
                                        <p:tgtEl>
                                          <p:spTgt spid="7782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77827">
                                            <p:txEl>
                                              <p:pRg st="0" end="0"/>
                                            </p:txEl>
                                          </p:spTgt>
                                        </p:tgtEl>
                                        <p:attrNameLst>
                                          <p:attrName>ppt_y</p:attrName>
                                        </p:attrNameLst>
                                      </p:cBhvr>
                                      <p:tavLst>
                                        <p:tav tm="0">
                                          <p:val>
                                            <p:strVal val="#ppt_y"/>
                                          </p:val>
                                        </p:tav>
                                        <p:tav tm="100000">
                                          <p:val>
                                            <p:strVal val="#ppt_y"/>
                                          </p:val>
                                        </p:tav>
                                      </p:tavLst>
                                    </p:anim>
                                    <p:anim calcmode="lin" valueType="num">
                                      <p:cBhvr>
                                        <p:cTn id="19" dur="500" fill="hold"/>
                                        <p:tgtEl>
                                          <p:spTgt spid="7782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7782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77827">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7" presetClass="entr" presetSubtype="0" fill="hold" grpId="0" nodeType="clickEffect">
                                  <p:stCondLst>
                                    <p:cond delay="0"/>
                                  </p:stCondLst>
                                  <p:childTnLst>
                                    <p:set>
                                      <p:cBhvr>
                                        <p:cTn id="25" dur="1" fill="hold">
                                          <p:stCondLst>
                                            <p:cond delay="0"/>
                                          </p:stCondLst>
                                        </p:cTn>
                                        <p:tgtEl>
                                          <p:spTgt spid="77828"/>
                                        </p:tgtEl>
                                        <p:attrNameLst>
                                          <p:attrName>style.visibility</p:attrName>
                                        </p:attrNameLst>
                                      </p:cBhvr>
                                      <p:to>
                                        <p:strVal val="visible"/>
                                      </p:to>
                                    </p:set>
                                    <p:animEffect transition="in" filter="fade">
                                      <p:cBhvr>
                                        <p:cTn id="26" dur="1000"/>
                                        <p:tgtEl>
                                          <p:spTgt spid="77828"/>
                                        </p:tgtEl>
                                      </p:cBhvr>
                                    </p:animEffect>
                                    <p:anim calcmode="lin" valueType="num">
                                      <p:cBhvr>
                                        <p:cTn id="27" dur="1000" fill="hold"/>
                                        <p:tgtEl>
                                          <p:spTgt spid="77828"/>
                                        </p:tgtEl>
                                        <p:attrNameLst>
                                          <p:attrName>ppt_x</p:attrName>
                                        </p:attrNameLst>
                                      </p:cBhvr>
                                      <p:tavLst>
                                        <p:tav tm="0">
                                          <p:val>
                                            <p:strVal val="#ppt_x"/>
                                          </p:val>
                                        </p:tav>
                                        <p:tav tm="100000">
                                          <p:val>
                                            <p:strVal val="#ppt_x"/>
                                          </p:val>
                                        </p:tav>
                                      </p:tavLst>
                                    </p:anim>
                                    <p:anim calcmode="lin" valueType="num">
                                      <p:cBhvr>
                                        <p:cTn id="28" dur="900" decel="100000" fill="hold"/>
                                        <p:tgtEl>
                                          <p:spTgt spid="7782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77828"/>
                                        </p:tgtEl>
                                        <p:attrNameLst>
                                          <p:attrName>ppt_y</p:attrName>
                                        </p:attrNameLst>
                                      </p:cBhvr>
                                      <p:tavLst>
                                        <p:tav tm="0">
                                          <p:val>
                                            <p:strVal val="#ppt_y-.03"/>
                                          </p:val>
                                        </p:tav>
                                        <p:tav tm="100000">
                                          <p:val>
                                            <p:strVal val="#ppt_y"/>
                                          </p:val>
                                        </p:tav>
                                      </p:tavLst>
                                    </p:anim>
                                  </p:childTnLst>
                                </p:cTn>
                              </p:par>
                            </p:childTnLst>
                          </p:cTn>
                        </p:par>
                        <p:par>
                          <p:cTn id="30" fill="hold">
                            <p:stCondLst>
                              <p:cond delay="1000"/>
                            </p:stCondLst>
                            <p:childTnLst>
                              <p:par>
                                <p:cTn id="31" presetID="37" presetClass="entr" presetSubtype="0" fill="hold" grpId="0" nodeType="afterEffect">
                                  <p:stCondLst>
                                    <p:cond delay="0"/>
                                  </p:stCondLst>
                                  <p:childTnLst>
                                    <p:set>
                                      <p:cBhvr>
                                        <p:cTn id="32" dur="1" fill="hold">
                                          <p:stCondLst>
                                            <p:cond delay="0"/>
                                          </p:stCondLst>
                                        </p:cTn>
                                        <p:tgtEl>
                                          <p:spTgt spid="77831"/>
                                        </p:tgtEl>
                                        <p:attrNameLst>
                                          <p:attrName>style.visibility</p:attrName>
                                        </p:attrNameLst>
                                      </p:cBhvr>
                                      <p:to>
                                        <p:strVal val="visible"/>
                                      </p:to>
                                    </p:set>
                                    <p:animEffect transition="in" filter="fade">
                                      <p:cBhvr>
                                        <p:cTn id="33" dur="1000"/>
                                        <p:tgtEl>
                                          <p:spTgt spid="77831"/>
                                        </p:tgtEl>
                                      </p:cBhvr>
                                    </p:animEffect>
                                    <p:anim calcmode="lin" valueType="num">
                                      <p:cBhvr>
                                        <p:cTn id="34" dur="1000" fill="hold"/>
                                        <p:tgtEl>
                                          <p:spTgt spid="77831"/>
                                        </p:tgtEl>
                                        <p:attrNameLst>
                                          <p:attrName>ppt_x</p:attrName>
                                        </p:attrNameLst>
                                      </p:cBhvr>
                                      <p:tavLst>
                                        <p:tav tm="0">
                                          <p:val>
                                            <p:strVal val="#ppt_x"/>
                                          </p:val>
                                        </p:tav>
                                        <p:tav tm="100000">
                                          <p:val>
                                            <p:strVal val="#ppt_x"/>
                                          </p:val>
                                        </p:tav>
                                      </p:tavLst>
                                    </p:anim>
                                    <p:anim calcmode="lin" valueType="num">
                                      <p:cBhvr>
                                        <p:cTn id="35" dur="900" decel="100000" fill="hold"/>
                                        <p:tgtEl>
                                          <p:spTgt spid="77831"/>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778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P spid="77828" grpId="0"/>
      <p:bldP spid="7783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7826" name="Object 2"/>
          <p:cNvGraphicFramePr>
            <a:graphicFrameLocks noGrp="1" noChangeAspect="1"/>
          </p:cNvGraphicFramePr>
          <p:nvPr>
            <p:ph type="title"/>
          </p:nvPr>
        </p:nvGraphicFramePr>
        <p:xfrm>
          <a:off x="3348038" y="0"/>
          <a:ext cx="2693987" cy="1844675"/>
        </p:xfrm>
        <a:graphic>
          <a:graphicData uri="http://schemas.openxmlformats.org/presentationml/2006/ole">
            <mc:AlternateContent xmlns:mc="http://schemas.openxmlformats.org/markup-compatibility/2006">
              <mc:Choice xmlns:v="urn:schemas-microsoft-com:vml" Requires="v">
                <p:oleObj name="Bit Eşlem Resmi" r:id="rId2" imgW="2448267" imgH="1676634" progId="PBrush">
                  <p:embed/>
                </p:oleObj>
              </mc:Choice>
              <mc:Fallback>
                <p:oleObj name="Bit Eşlem Resmi" r:id="rId2" imgW="2448267" imgH="1676634" progId="PBrush">
                  <p:embed/>
                  <p:pic>
                    <p:nvPicPr>
                      <p:cNvPr id="0" name="Picture 75"/>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0"/>
                        <a:ext cx="2693987" cy="1844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7827" name="Rectangle 3"/>
          <p:cNvSpPr>
            <a:spLocks noGrp="1" noChangeArrowheads="1"/>
          </p:cNvSpPr>
          <p:nvPr>
            <p:ph type="body" sz="half" idx="1"/>
          </p:nvPr>
        </p:nvSpPr>
        <p:spPr>
          <a:xfrm>
            <a:off x="1230312" y="1857157"/>
            <a:ext cx="3810000" cy="553867"/>
          </a:xfrm>
        </p:spPr>
        <p:txBody>
          <a:bodyPr/>
          <a:lstStyle/>
          <a:p>
            <a:pPr eaLnBrk="1" hangingPunct="1"/>
            <a:r>
              <a:rPr lang="tr-TR" sz="2000" b="1" dirty="0"/>
              <a:t>USTALIK BELGESİ ALMAK</a:t>
            </a:r>
          </a:p>
        </p:txBody>
      </p:sp>
      <p:pic>
        <p:nvPicPr>
          <p:cNvPr id="2058" name="Picture 10" descr="j0283788"/>
          <p:cNvPicPr>
            <a:picLocks noGrp="1" noChangeAspect="1" noChangeArrowheads="1" noCrop="1"/>
          </p:cNvPicPr>
          <p:nvPr>
            <p:ph sz="half" idx="2"/>
          </p:nvPr>
        </p:nvPicPr>
        <p:blipFill>
          <a:blip r:embed="rId4" cstate="print"/>
          <a:srcRect/>
          <a:stretch>
            <a:fillRect/>
          </a:stretch>
        </p:blipFill>
        <p:spPr>
          <a:xfrm>
            <a:off x="7775574" y="729794"/>
            <a:ext cx="1368425" cy="1152525"/>
          </a:xfrm>
          <a:noFill/>
        </p:spPr>
      </p:pic>
      <p:sp>
        <p:nvSpPr>
          <p:cNvPr id="77829" name="Text Box 5"/>
          <p:cNvSpPr txBox="1">
            <a:spLocks noChangeArrowheads="1"/>
          </p:cNvSpPr>
          <p:nvPr/>
        </p:nvSpPr>
        <p:spPr bwMode="auto">
          <a:xfrm>
            <a:off x="17024" y="2219579"/>
            <a:ext cx="9143999" cy="1323439"/>
          </a:xfrm>
          <a:prstGeom prst="rect">
            <a:avLst/>
          </a:prstGeom>
          <a:noFill/>
          <a:ln w="9525">
            <a:noFill/>
            <a:miter lim="800000"/>
            <a:headEnd/>
            <a:tailEnd/>
          </a:ln>
        </p:spPr>
        <p:txBody>
          <a:bodyPr wrap="square">
            <a:spAutoFit/>
          </a:bodyPr>
          <a:lstStyle/>
          <a:p>
            <a:r>
              <a:rPr lang="tr-TR" sz="2000" b="1" u="sng" dirty="0">
                <a:solidFill>
                  <a:srgbClr val="E0B500"/>
                </a:solidFill>
              </a:rPr>
              <a:t>Meslek Lisesi Mezunları</a:t>
            </a:r>
            <a:r>
              <a:rPr lang="tr-TR" sz="2000" b="1" u="sng" dirty="0">
                <a:solidFill>
                  <a:schemeClr val="accent2"/>
                </a:solidFill>
              </a:rPr>
              <a:t> :</a:t>
            </a:r>
            <a:br>
              <a:rPr lang="tr-TR" sz="2000" b="1" dirty="0">
                <a:solidFill>
                  <a:schemeClr val="accent2"/>
                </a:solidFill>
              </a:rPr>
            </a:br>
            <a:r>
              <a:rPr lang="tr-TR" sz="2000" b="1" dirty="0"/>
              <a:t>a) 1985-1986 Eğitim-Öğretim yılı sonuna kadar meslek lisesinden mezun olanlar  mezun oldukları meslek dalında doğrudan “Ustalık Belgesi” alabilirler. (Kanun maddesi: Geçici 1b/2)</a:t>
            </a:r>
            <a:endParaRPr lang="tr-TR" dirty="0"/>
          </a:p>
        </p:txBody>
      </p:sp>
      <p:sp>
        <p:nvSpPr>
          <p:cNvPr id="77830" name="Text Box 6"/>
          <p:cNvSpPr txBox="1">
            <a:spLocks noChangeArrowheads="1"/>
          </p:cNvSpPr>
          <p:nvPr/>
        </p:nvSpPr>
        <p:spPr bwMode="auto">
          <a:xfrm>
            <a:off x="0" y="3560980"/>
            <a:ext cx="9143999" cy="1292662"/>
          </a:xfrm>
          <a:prstGeom prst="rect">
            <a:avLst/>
          </a:prstGeom>
          <a:noFill/>
          <a:ln w="9525">
            <a:noFill/>
            <a:miter lim="800000"/>
            <a:headEnd/>
            <a:tailEnd/>
          </a:ln>
        </p:spPr>
        <p:txBody>
          <a:bodyPr wrap="square">
            <a:spAutoFit/>
          </a:bodyPr>
          <a:lstStyle/>
          <a:p>
            <a:pPr>
              <a:spcBef>
                <a:spcPct val="50000"/>
              </a:spcBef>
            </a:pPr>
            <a:r>
              <a:rPr lang="tr-TR" sz="2000" b="1" dirty="0"/>
              <a:t>b) 1985-1986 Eğitim-Öğretim yılından sonra meslek lisesinden mezun olanlar doğrudan beceri sınavlarına katılarak sınavlarda başarılı olmaları halinde “Ustalık Belgesi” alabilirler. (kanun maddesi:29)</a:t>
            </a:r>
          </a:p>
          <a:p>
            <a:pPr>
              <a:spcBef>
                <a:spcPct val="50000"/>
              </a:spcBef>
            </a:pPr>
            <a:endParaRPr lang="tr-TR" sz="1200" b="1" dirty="0"/>
          </a:p>
        </p:txBody>
      </p:sp>
      <p:sp>
        <p:nvSpPr>
          <p:cNvPr id="77832" name="Text Box 8"/>
          <p:cNvSpPr txBox="1">
            <a:spLocks noChangeArrowheads="1"/>
          </p:cNvSpPr>
          <p:nvPr/>
        </p:nvSpPr>
        <p:spPr bwMode="auto">
          <a:xfrm>
            <a:off x="-15470" y="4542488"/>
            <a:ext cx="9144000" cy="2031325"/>
          </a:xfrm>
          <a:prstGeom prst="rect">
            <a:avLst/>
          </a:prstGeom>
          <a:noFill/>
          <a:ln w="9525">
            <a:noFill/>
            <a:miter lim="800000"/>
            <a:headEnd/>
            <a:tailEnd/>
          </a:ln>
        </p:spPr>
        <p:txBody>
          <a:bodyPr wrap="square">
            <a:spAutoFit/>
          </a:bodyPr>
          <a:lstStyle/>
          <a:p>
            <a:r>
              <a:rPr lang="tr-TR" sz="1700" b="1" u="sng" dirty="0">
                <a:solidFill>
                  <a:srgbClr val="E0B500"/>
                </a:solidFill>
              </a:rPr>
              <a:t>Vergiye Kayıtlı İşyeri Sahipleri</a:t>
            </a:r>
            <a:r>
              <a:rPr lang="tr-TR" sz="1700" u="sng" dirty="0">
                <a:solidFill>
                  <a:srgbClr val="E0B500"/>
                </a:solidFill>
              </a:rPr>
              <a:t> :</a:t>
            </a:r>
          </a:p>
          <a:p>
            <a:r>
              <a:rPr lang="tr-TR" sz="1700" b="1" dirty="0"/>
              <a:t> Mesleğin kanun kapsamına alındığı tarihten önce vergiye kayıtlı ve bir mesleki teşekküle kayıtlı işyeri sahibi olan ve bu işyerinde fiilen usta olarak çalışan ve bakanlıkça      ilan edilecek tarihlerde başvuruda bulunanlar doğrudan “Ustalık Belgesi” alabilirler.(kanun maddesi: geçici 1b/1).(Bu başvuru ancak af çıktığı zaman yapılır). (</a:t>
            </a:r>
            <a:r>
              <a:rPr lang="tr-TR" sz="1700" b="1" dirty="0">
                <a:hlinkClick r:id="rId5"/>
              </a:rPr>
              <a:t>Ek IV</a:t>
            </a:r>
            <a:r>
              <a:rPr lang="tr-TR" sz="1700" b="1" dirty="0"/>
              <a:t> formu) </a:t>
            </a:r>
            <a:br>
              <a:rPr lang="tr-TR" sz="1700" b="1" dirty="0"/>
            </a:br>
            <a:br>
              <a:rPr lang="tr-TR" sz="1200" b="1" dirty="0"/>
            </a:br>
            <a:endParaRPr lang="tr-TR" sz="1200" b="1" dirty="0"/>
          </a:p>
        </p:txBody>
      </p:sp>
      <p:sp>
        <p:nvSpPr>
          <p:cNvPr id="77833" name="Text Box 9"/>
          <p:cNvSpPr txBox="1">
            <a:spLocks noChangeArrowheads="1"/>
          </p:cNvSpPr>
          <p:nvPr/>
        </p:nvSpPr>
        <p:spPr bwMode="auto">
          <a:xfrm>
            <a:off x="-30939" y="6211669"/>
            <a:ext cx="9144000" cy="646331"/>
          </a:xfrm>
          <a:prstGeom prst="rect">
            <a:avLst/>
          </a:prstGeom>
          <a:noFill/>
          <a:ln w="9525">
            <a:noFill/>
            <a:miter lim="800000"/>
            <a:headEnd/>
            <a:tailEnd/>
          </a:ln>
        </p:spPr>
        <p:txBody>
          <a:bodyPr>
            <a:spAutoFit/>
          </a:bodyPr>
          <a:lstStyle/>
          <a:p>
            <a:pPr>
              <a:spcBef>
                <a:spcPct val="50000"/>
              </a:spcBef>
            </a:pPr>
            <a:r>
              <a:rPr lang="tr-TR" b="1" dirty="0">
                <a:solidFill>
                  <a:srgbClr val="FF0000"/>
                </a:solidFill>
              </a:rPr>
              <a:t>Not: Anayasaya mahkemesi tarafından bu maddeye göre doğrudan ustalık belgesi alınması iptal edilmiştir. Yeni bir düzenleme yapılıncaya kadar geçerli değildir.</a:t>
            </a:r>
          </a:p>
        </p:txBody>
      </p:sp>
    </p:spTree>
    <p:extLst>
      <p:ext uri="{BB962C8B-B14F-4D97-AF65-F5344CB8AC3E}">
        <p14:creationId xmlns:p14="http://schemas.microsoft.com/office/powerpoint/2010/main" val="1771070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withEffect">
                                  <p:stCondLst>
                                    <p:cond delay="0"/>
                                  </p:stCondLst>
                                  <p:childTnLst>
                                    <p:set>
                                      <p:cBhvr>
                                        <p:cTn id="6" dur="1" fill="hold">
                                          <p:stCondLst>
                                            <p:cond delay="0"/>
                                          </p:stCondLst>
                                        </p:cTn>
                                        <p:tgtEl>
                                          <p:spTgt spid="77826"/>
                                        </p:tgtEl>
                                        <p:attrNameLst>
                                          <p:attrName>style.visibility</p:attrName>
                                        </p:attrNameLst>
                                      </p:cBhvr>
                                      <p:to>
                                        <p:strVal val="visible"/>
                                      </p:to>
                                    </p:set>
                                    <p:animEffect transition="in" filter="fade">
                                      <p:cBhvr>
                                        <p:cTn id="7" dur="770" decel="100000"/>
                                        <p:tgtEl>
                                          <p:spTgt spid="77826"/>
                                        </p:tgtEl>
                                      </p:cBhvr>
                                    </p:animEffect>
                                    <p:animScale>
                                      <p:cBhvr>
                                        <p:cTn id="8" dur="770" decel="100000"/>
                                        <p:tgtEl>
                                          <p:spTgt spid="77826"/>
                                        </p:tgtEl>
                                      </p:cBhvr>
                                      <p:from x="10000" y="10000"/>
                                      <p:to x="200000" y="450000"/>
                                    </p:animScale>
                                    <p:animScale>
                                      <p:cBhvr>
                                        <p:cTn id="9" dur="1230" accel="100000" fill="hold">
                                          <p:stCondLst>
                                            <p:cond delay="770"/>
                                          </p:stCondLst>
                                        </p:cTn>
                                        <p:tgtEl>
                                          <p:spTgt spid="77826"/>
                                        </p:tgtEl>
                                      </p:cBhvr>
                                      <p:from x="200000" y="450000"/>
                                      <p:to x="100000" y="100000"/>
                                    </p:animScale>
                                    <p:set>
                                      <p:cBhvr>
                                        <p:cTn id="10" dur="770" fill="hold"/>
                                        <p:tgtEl>
                                          <p:spTgt spid="77826"/>
                                        </p:tgtEl>
                                        <p:attrNameLst>
                                          <p:attrName>ppt_x</p:attrName>
                                        </p:attrNameLst>
                                      </p:cBhvr>
                                      <p:to>
                                        <p:strVal val="(0.5)"/>
                                      </p:to>
                                    </p:set>
                                    <p:anim from="(0.5)" to="(#ppt_x)" calcmode="lin" valueType="num">
                                      <p:cBhvr>
                                        <p:cTn id="11" dur="1230" accel="100000" fill="hold">
                                          <p:stCondLst>
                                            <p:cond delay="770"/>
                                          </p:stCondLst>
                                        </p:cTn>
                                        <p:tgtEl>
                                          <p:spTgt spid="77826"/>
                                        </p:tgtEl>
                                        <p:attrNameLst>
                                          <p:attrName>ppt_x</p:attrName>
                                        </p:attrNameLst>
                                      </p:cBhvr>
                                    </p:anim>
                                    <p:set>
                                      <p:cBhvr>
                                        <p:cTn id="12" dur="770" fill="hold"/>
                                        <p:tgtEl>
                                          <p:spTgt spid="77826"/>
                                        </p:tgtEl>
                                        <p:attrNameLst>
                                          <p:attrName>ppt_y</p:attrName>
                                        </p:attrNameLst>
                                      </p:cBhvr>
                                      <p:to>
                                        <p:strVal val="(#ppt_y+0.4)"/>
                                      </p:to>
                                    </p:set>
                                    <p:anim from="(#ppt_y+0.4)" to="(#ppt_y)" calcmode="lin" valueType="num">
                                      <p:cBhvr>
                                        <p:cTn id="13" dur="1230" accel="100000" fill="hold">
                                          <p:stCondLst>
                                            <p:cond delay="770"/>
                                          </p:stCondLst>
                                        </p:cTn>
                                        <p:tgtEl>
                                          <p:spTgt spid="77826"/>
                                        </p:tgtEl>
                                        <p:attrNameLst>
                                          <p:attrName>ppt_y</p:attrName>
                                        </p:attrNameLst>
                                      </p:cBhvr>
                                    </p:anim>
                                  </p:childTnLst>
                                </p:cTn>
                              </p:par>
                            </p:childTnLst>
                          </p:cTn>
                        </p:par>
                        <p:par>
                          <p:cTn id="14" fill="hold">
                            <p:stCondLst>
                              <p:cond delay="20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77827">
                                            <p:txEl>
                                              <p:pRg st="0" end="0"/>
                                            </p:txEl>
                                          </p:spTgt>
                                        </p:tgtEl>
                                        <p:attrNameLst>
                                          <p:attrName>style.visibility</p:attrName>
                                        </p:attrNameLst>
                                      </p:cBhvr>
                                      <p:to>
                                        <p:strVal val="visible"/>
                                      </p:to>
                                    </p:set>
                                    <p:anim calcmode="lin" valueType="num">
                                      <p:cBhvr>
                                        <p:cTn id="17" dur="500" fill="hold"/>
                                        <p:tgtEl>
                                          <p:spTgt spid="7782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77827">
                                            <p:txEl>
                                              <p:pRg st="0" end="0"/>
                                            </p:txEl>
                                          </p:spTgt>
                                        </p:tgtEl>
                                        <p:attrNameLst>
                                          <p:attrName>ppt_y</p:attrName>
                                        </p:attrNameLst>
                                      </p:cBhvr>
                                      <p:tavLst>
                                        <p:tav tm="0">
                                          <p:val>
                                            <p:strVal val="#ppt_y"/>
                                          </p:val>
                                        </p:tav>
                                        <p:tav tm="100000">
                                          <p:val>
                                            <p:strVal val="#ppt_y"/>
                                          </p:val>
                                        </p:tav>
                                      </p:tavLst>
                                    </p:anim>
                                    <p:anim calcmode="lin" valueType="num">
                                      <p:cBhvr>
                                        <p:cTn id="19" dur="500" fill="hold"/>
                                        <p:tgtEl>
                                          <p:spTgt spid="7782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7782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77827">
                                            <p:txEl>
                                              <p:pRg st="0" end="0"/>
                                            </p:txEl>
                                          </p:spTgt>
                                        </p:tgtEl>
                                      </p:cBhvr>
                                    </p:animEffect>
                                  </p:childTnLst>
                                </p:cTn>
                              </p:par>
                            </p:childTnLst>
                          </p:cTn>
                        </p:par>
                        <p:par>
                          <p:cTn id="22" fill="hold">
                            <p:stCondLst>
                              <p:cond delay="3400"/>
                            </p:stCondLst>
                            <p:childTnLst>
                              <p:par>
                                <p:cTn id="23" presetID="37" presetClass="entr" presetSubtype="0" fill="hold" grpId="0" nodeType="afterEffect">
                                  <p:stCondLst>
                                    <p:cond delay="0"/>
                                  </p:stCondLst>
                                  <p:childTnLst>
                                    <p:set>
                                      <p:cBhvr>
                                        <p:cTn id="24" dur="1" fill="hold">
                                          <p:stCondLst>
                                            <p:cond delay="0"/>
                                          </p:stCondLst>
                                        </p:cTn>
                                        <p:tgtEl>
                                          <p:spTgt spid="77829"/>
                                        </p:tgtEl>
                                        <p:attrNameLst>
                                          <p:attrName>style.visibility</p:attrName>
                                        </p:attrNameLst>
                                      </p:cBhvr>
                                      <p:to>
                                        <p:strVal val="visible"/>
                                      </p:to>
                                    </p:set>
                                    <p:animEffect transition="in" filter="fade">
                                      <p:cBhvr>
                                        <p:cTn id="25" dur="1000"/>
                                        <p:tgtEl>
                                          <p:spTgt spid="77829"/>
                                        </p:tgtEl>
                                      </p:cBhvr>
                                    </p:animEffect>
                                    <p:anim calcmode="lin" valueType="num">
                                      <p:cBhvr>
                                        <p:cTn id="26" dur="1000" fill="hold"/>
                                        <p:tgtEl>
                                          <p:spTgt spid="77829"/>
                                        </p:tgtEl>
                                        <p:attrNameLst>
                                          <p:attrName>ppt_x</p:attrName>
                                        </p:attrNameLst>
                                      </p:cBhvr>
                                      <p:tavLst>
                                        <p:tav tm="0">
                                          <p:val>
                                            <p:strVal val="#ppt_x"/>
                                          </p:val>
                                        </p:tav>
                                        <p:tav tm="100000">
                                          <p:val>
                                            <p:strVal val="#ppt_x"/>
                                          </p:val>
                                        </p:tav>
                                      </p:tavLst>
                                    </p:anim>
                                    <p:anim calcmode="lin" valueType="num">
                                      <p:cBhvr>
                                        <p:cTn id="27" dur="900" decel="100000" fill="hold"/>
                                        <p:tgtEl>
                                          <p:spTgt spid="77829"/>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77829"/>
                                        </p:tgtEl>
                                        <p:attrNameLst>
                                          <p:attrName>ppt_y</p:attrName>
                                        </p:attrNameLst>
                                      </p:cBhvr>
                                      <p:tavLst>
                                        <p:tav tm="0">
                                          <p:val>
                                            <p:strVal val="#ppt_y-.03"/>
                                          </p:val>
                                        </p:tav>
                                        <p:tav tm="100000">
                                          <p:val>
                                            <p:strVal val="#ppt_y"/>
                                          </p:val>
                                        </p:tav>
                                      </p:tavLst>
                                    </p:anim>
                                  </p:childTnLst>
                                </p:cTn>
                              </p:par>
                            </p:childTnLst>
                          </p:cTn>
                        </p:par>
                        <p:par>
                          <p:cTn id="29" fill="hold">
                            <p:stCondLst>
                              <p:cond delay="4400"/>
                            </p:stCondLst>
                            <p:childTnLst>
                              <p:par>
                                <p:cTn id="30" presetID="37" presetClass="entr" presetSubtype="0" fill="hold" grpId="0" nodeType="afterEffect">
                                  <p:stCondLst>
                                    <p:cond delay="0"/>
                                  </p:stCondLst>
                                  <p:childTnLst>
                                    <p:set>
                                      <p:cBhvr>
                                        <p:cTn id="31" dur="1" fill="hold">
                                          <p:stCondLst>
                                            <p:cond delay="0"/>
                                          </p:stCondLst>
                                        </p:cTn>
                                        <p:tgtEl>
                                          <p:spTgt spid="77830"/>
                                        </p:tgtEl>
                                        <p:attrNameLst>
                                          <p:attrName>style.visibility</p:attrName>
                                        </p:attrNameLst>
                                      </p:cBhvr>
                                      <p:to>
                                        <p:strVal val="visible"/>
                                      </p:to>
                                    </p:set>
                                    <p:animEffect transition="in" filter="fade">
                                      <p:cBhvr>
                                        <p:cTn id="32" dur="1000"/>
                                        <p:tgtEl>
                                          <p:spTgt spid="77830"/>
                                        </p:tgtEl>
                                      </p:cBhvr>
                                    </p:animEffect>
                                    <p:anim calcmode="lin" valueType="num">
                                      <p:cBhvr>
                                        <p:cTn id="33" dur="1000" fill="hold"/>
                                        <p:tgtEl>
                                          <p:spTgt spid="77830"/>
                                        </p:tgtEl>
                                        <p:attrNameLst>
                                          <p:attrName>ppt_x</p:attrName>
                                        </p:attrNameLst>
                                      </p:cBhvr>
                                      <p:tavLst>
                                        <p:tav tm="0">
                                          <p:val>
                                            <p:strVal val="#ppt_x"/>
                                          </p:val>
                                        </p:tav>
                                        <p:tav tm="100000">
                                          <p:val>
                                            <p:strVal val="#ppt_x"/>
                                          </p:val>
                                        </p:tav>
                                      </p:tavLst>
                                    </p:anim>
                                    <p:anim calcmode="lin" valueType="num">
                                      <p:cBhvr>
                                        <p:cTn id="34" dur="900" decel="100000" fill="hold"/>
                                        <p:tgtEl>
                                          <p:spTgt spid="77830"/>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77830"/>
                                        </p:tgtEl>
                                        <p:attrNameLst>
                                          <p:attrName>ppt_y</p:attrName>
                                        </p:attrNameLst>
                                      </p:cBhvr>
                                      <p:tavLst>
                                        <p:tav tm="0">
                                          <p:val>
                                            <p:strVal val="#ppt_y-.03"/>
                                          </p:val>
                                        </p:tav>
                                        <p:tav tm="100000">
                                          <p:val>
                                            <p:strVal val="#ppt_y"/>
                                          </p:val>
                                        </p:tav>
                                      </p:tavLst>
                                    </p:anim>
                                  </p:childTnLst>
                                </p:cTn>
                              </p:par>
                            </p:childTnLst>
                          </p:cTn>
                        </p:par>
                        <p:par>
                          <p:cTn id="36" fill="hold">
                            <p:stCondLst>
                              <p:cond delay="5400"/>
                            </p:stCondLst>
                            <p:childTnLst>
                              <p:par>
                                <p:cTn id="37" presetID="37" presetClass="entr" presetSubtype="0" fill="hold" grpId="0" nodeType="afterEffect">
                                  <p:stCondLst>
                                    <p:cond delay="0"/>
                                  </p:stCondLst>
                                  <p:childTnLst>
                                    <p:set>
                                      <p:cBhvr>
                                        <p:cTn id="38" dur="1" fill="hold">
                                          <p:stCondLst>
                                            <p:cond delay="0"/>
                                          </p:stCondLst>
                                        </p:cTn>
                                        <p:tgtEl>
                                          <p:spTgt spid="77832"/>
                                        </p:tgtEl>
                                        <p:attrNameLst>
                                          <p:attrName>style.visibility</p:attrName>
                                        </p:attrNameLst>
                                      </p:cBhvr>
                                      <p:to>
                                        <p:strVal val="visible"/>
                                      </p:to>
                                    </p:set>
                                    <p:animEffect transition="in" filter="fade">
                                      <p:cBhvr>
                                        <p:cTn id="39" dur="1000"/>
                                        <p:tgtEl>
                                          <p:spTgt spid="77832"/>
                                        </p:tgtEl>
                                      </p:cBhvr>
                                    </p:animEffect>
                                    <p:anim calcmode="lin" valueType="num">
                                      <p:cBhvr>
                                        <p:cTn id="40" dur="1000" fill="hold"/>
                                        <p:tgtEl>
                                          <p:spTgt spid="77832"/>
                                        </p:tgtEl>
                                        <p:attrNameLst>
                                          <p:attrName>ppt_x</p:attrName>
                                        </p:attrNameLst>
                                      </p:cBhvr>
                                      <p:tavLst>
                                        <p:tav tm="0">
                                          <p:val>
                                            <p:strVal val="#ppt_x"/>
                                          </p:val>
                                        </p:tav>
                                        <p:tav tm="100000">
                                          <p:val>
                                            <p:strVal val="#ppt_x"/>
                                          </p:val>
                                        </p:tav>
                                      </p:tavLst>
                                    </p:anim>
                                    <p:anim calcmode="lin" valueType="num">
                                      <p:cBhvr>
                                        <p:cTn id="41" dur="900" decel="100000" fill="hold"/>
                                        <p:tgtEl>
                                          <p:spTgt spid="77832"/>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77832"/>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1" presetClass="entr" presetSubtype="0" fill="hold" grpId="0" nodeType="clickEffect">
                                  <p:stCondLst>
                                    <p:cond delay="0"/>
                                  </p:stCondLst>
                                  <p:iterate type="lt">
                                    <p:tmPct val="10000"/>
                                  </p:iterate>
                                  <p:childTnLst>
                                    <p:set>
                                      <p:cBhvr>
                                        <p:cTn id="46" dur="1" fill="hold">
                                          <p:stCondLst>
                                            <p:cond delay="0"/>
                                          </p:stCondLst>
                                        </p:cTn>
                                        <p:tgtEl>
                                          <p:spTgt spid="77833"/>
                                        </p:tgtEl>
                                        <p:attrNameLst>
                                          <p:attrName>style.visibility</p:attrName>
                                        </p:attrNameLst>
                                      </p:cBhvr>
                                      <p:to>
                                        <p:strVal val="visible"/>
                                      </p:to>
                                    </p:set>
                                    <p:anim calcmode="lin" valueType="num">
                                      <p:cBhvr>
                                        <p:cTn id="47" dur="500" fill="hold"/>
                                        <p:tgtEl>
                                          <p:spTgt spid="77833"/>
                                        </p:tgtEl>
                                        <p:attrNameLst>
                                          <p:attrName>ppt_x</p:attrName>
                                        </p:attrNameLst>
                                      </p:cBhvr>
                                      <p:tavLst>
                                        <p:tav tm="0">
                                          <p:val>
                                            <p:strVal val="#ppt_x"/>
                                          </p:val>
                                        </p:tav>
                                        <p:tav tm="50000">
                                          <p:val>
                                            <p:strVal val="#ppt_x+.1"/>
                                          </p:val>
                                        </p:tav>
                                        <p:tav tm="100000">
                                          <p:val>
                                            <p:strVal val="#ppt_x"/>
                                          </p:val>
                                        </p:tav>
                                      </p:tavLst>
                                    </p:anim>
                                    <p:anim calcmode="lin" valueType="num">
                                      <p:cBhvr>
                                        <p:cTn id="48" dur="500" fill="hold"/>
                                        <p:tgtEl>
                                          <p:spTgt spid="77833"/>
                                        </p:tgtEl>
                                        <p:attrNameLst>
                                          <p:attrName>ppt_y</p:attrName>
                                        </p:attrNameLst>
                                      </p:cBhvr>
                                      <p:tavLst>
                                        <p:tav tm="0">
                                          <p:val>
                                            <p:strVal val="#ppt_y"/>
                                          </p:val>
                                        </p:tav>
                                        <p:tav tm="100000">
                                          <p:val>
                                            <p:strVal val="#ppt_y"/>
                                          </p:val>
                                        </p:tav>
                                      </p:tavLst>
                                    </p:anim>
                                    <p:anim calcmode="lin" valueType="num">
                                      <p:cBhvr>
                                        <p:cTn id="49" dur="500" fill="hold"/>
                                        <p:tgtEl>
                                          <p:spTgt spid="77833"/>
                                        </p:tgtEl>
                                        <p:attrNameLst>
                                          <p:attrName>ppt_h</p:attrName>
                                        </p:attrNameLst>
                                      </p:cBhvr>
                                      <p:tavLst>
                                        <p:tav tm="0">
                                          <p:val>
                                            <p:strVal val="#ppt_h/10"/>
                                          </p:val>
                                        </p:tav>
                                        <p:tav tm="50000">
                                          <p:val>
                                            <p:strVal val="#ppt_h+.01"/>
                                          </p:val>
                                        </p:tav>
                                        <p:tav tm="100000">
                                          <p:val>
                                            <p:strVal val="#ppt_h"/>
                                          </p:val>
                                        </p:tav>
                                      </p:tavLst>
                                    </p:anim>
                                    <p:anim calcmode="lin" valueType="num">
                                      <p:cBhvr>
                                        <p:cTn id="50" dur="500" fill="hold"/>
                                        <p:tgtEl>
                                          <p:spTgt spid="77833"/>
                                        </p:tgtEl>
                                        <p:attrNameLst>
                                          <p:attrName>ppt_w</p:attrName>
                                        </p:attrNameLst>
                                      </p:cBhvr>
                                      <p:tavLst>
                                        <p:tav tm="0">
                                          <p:val>
                                            <p:strVal val="#ppt_w/10"/>
                                          </p:val>
                                        </p:tav>
                                        <p:tav tm="50000">
                                          <p:val>
                                            <p:strVal val="#ppt_w+.01"/>
                                          </p:val>
                                        </p:tav>
                                        <p:tav tm="100000">
                                          <p:val>
                                            <p:strVal val="#ppt_w"/>
                                          </p:val>
                                        </p:tav>
                                      </p:tavLst>
                                    </p:anim>
                                    <p:animEffect transition="in" filter="fade">
                                      <p:cBhvr>
                                        <p:cTn id="51" dur="500" tmFilter="0,0; .5, 1; 1, 1"/>
                                        <p:tgtEl>
                                          <p:spTgt spid="778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P spid="77829" grpId="0"/>
      <p:bldP spid="77830" grpId="0"/>
      <p:bldP spid="77832" grpId="0"/>
      <p:bldP spid="7783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8850" name="Object 2"/>
          <p:cNvGraphicFramePr>
            <a:graphicFrameLocks noGrp="1" noChangeAspect="1"/>
          </p:cNvGraphicFramePr>
          <p:nvPr>
            <p:ph idx="1"/>
          </p:nvPr>
        </p:nvGraphicFramePr>
        <p:xfrm>
          <a:off x="0" y="298450"/>
          <a:ext cx="9142413" cy="6259513"/>
        </p:xfrm>
        <a:graphic>
          <a:graphicData uri="http://schemas.openxmlformats.org/presentationml/2006/ole">
            <mc:AlternateContent xmlns:mc="http://schemas.openxmlformats.org/markup-compatibility/2006">
              <mc:Choice xmlns:v="urn:schemas-microsoft-com:vml" Requires="v">
                <p:oleObj name="Bit Eşlem Resmi" r:id="rId2" imgW="2476190" imgH="1695687" progId="PBrush">
                  <p:embed/>
                </p:oleObj>
              </mc:Choice>
              <mc:Fallback>
                <p:oleObj name="Bit Eşlem Resmi" r:id="rId2" imgW="2476190" imgH="1695687" progId="PBrush">
                  <p:embed/>
                  <p:pic>
                    <p:nvPicPr>
                      <p:cNvPr id="0" name="Picture 78"/>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8450"/>
                        <a:ext cx="9142413" cy="6259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withEffect">
                                  <p:stCondLst>
                                    <p:cond delay="0"/>
                                  </p:stCondLst>
                                  <p:childTnLst>
                                    <p:set>
                                      <p:cBhvr>
                                        <p:cTn id="6" dur="1" fill="hold">
                                          <p:stCondLst>
                                            <p:cond delay="0"/>
                                          </p:stCondLst>
                                        </p:cTn>
                                        <p:tgtEl>
                                          <p:spTgt spid="78850"/>
                                        </p:tgtEl>
                                        <p:attrNameLst>
                                          <p:attrName>style.visibility</p:attrName>
                                        </p:attrNameLst>
                                      </p:cBhvr>
                                      <p:to>
                                        <p:strVal val="visible"/>
                                      </p:to>
                                    </p:set>
                                    <p:anim from="(-#ppt_w/2)" to="(#ppt_x)" calcmode="lin" valueType="num">
                                      <p:cBhvr>
                                        <p:cTn id="7" dur="600" fill="hold">
                                          <p:stCondLst>
                                            <p:cond delay="0"/>
                                          </p:stCondLst>
                                        </p:cTn>
                                        <p:tgtEl>
                                          <p:spTgt spid="78850"/>
                                        </p:tgtEl>
                                        <p:attrNameLst>
                                          <p:attrName>ppt_x</p:attrName>
                                        </p:attrNameLst>
                                      </p:cBhvr>
                                    </p:anim>
                                    <p:anim from="0" to="-1.0" calcmode="lin" valueType="num">
                                      <p:cBhvr>
                                        <p:cTn id="8" dur="200" decel="50000" autoRev="1" fill="hold">
                                          <p:stCondLst>
                                            <p:cond delay="600"/>
                                          </p:stCondLst>
                                        </p:cTn>
                                        <p:tgtEl>
                                          <p:spTgt spid="78850"/>
                                        </p:tgtEl>
                                        <p:attrNameLst>
                                          <p:attrName>xshear</p:attrName>
                                        </p:attrNameLst>
                                      </p:cBhvr>
                                    </p:anim>
                                    <p:animScale>
                                      <p:cBhvr>
                                        <p:cTn id="9" dur="200" decel="100000" autoRev="1" fill="hold">
                                          <p:stCondLst>
                                            <p:cond delay="600"/>
                                          </p:stCondLst>
                                        </p:cTn>
                                        <p:tgtEl>
                                          <p:spTgt spid="78850"/>
                                        </p:tgtEl>
                                      </p:cBhvr>
                                      <p:from x="100000" y="100000"/>
                                      <p:to x="80000" y="100000"/>
                                    </p:animScale>
                                    <p:anim by="(#ppt_h/3+#ppt_w*0.1)" calcmode="lin" valueType="num">
                                      <p:cBhvr additive="sum">
                                        <p:cTn id="10" dur="200" decel="100000" autoRev="1" fill="hold">
                                          <p:stCondLst>
                                            <p:cond delay="600"/>
                                          </p:stCondLst>
                                        </p:cTn>
                                        <p:tgtEl>
                                          <p:spTgt spid="78850"/>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79874" name="Object 2"/>
          <p:cNvGraphicFramePr>
            <a:graphicFrameLocks noGrp="1" noChangeAspect="1"/>
          </p:cNvGraphicFramePr>
          <p:nvPr>
            <p:ph sz="half" idx="1"/>
          </p:nvPr>
        </p:nvGraphicFramePr>
        <p:xfrm>
          <a:off x="3348038" y="188913"/>
          <a:ext cx="2476500" cy="1695450"/>
        </p:xfrm>
        <a:graphic>
          <a:graphicData uri="http://schemas.openxmlformats.org/presentationml/2006/ole">
            <mc:AlternateContent xmlns:mc="http://schemas.openxmlformats.org/markup-compatibility/2006">
              <mc:Choice xmlns:v="urn:schemas-microsoft-com:vml" Requires="v">
                <p:oleObj name="Bit Eşlem Resmi" r:id="rId2" imgW="2476190" imgH="1695687" progId="PBrush">
                  <p:embed/>
                </p:oleObj>
              </mc:Choice>
              <mc:Fallback>
                <p:oleObj name="Bit Eşlem Resmi" r:id="rId2" imgW="2476190" imgH="1695687" progId="PBrush">
                  <p:embed/>
                  <p:pic>
                    <p:nvPicPr>
                      <p:cNvPr id="0" name="Picture 79"/>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188913"/>
                        <a:ext cx="2476500" cy="169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4102" name="Picture 6" descr="j0284168"/>
          <p:cNvPicPr>
            <a:picLocks noGrp="1" noChangeAspect="1" noChangeArrowheads="1" noCrop="1"/>
          </p:cNvPicPr>
          <p:nvPr>
            <p:ph sz="half" idx="2"/>
          </p:nvPr>
        </p:nvPicPr>
        <p:blipFill>
          <a:blip r:embed="rId4" cstate="print"/>
          <a:srcRect/>
          <a:stretch>
            <a:fillRect/>
          </a:stretch>
        </p:blipFill>
        <p:spPr>
          <a:xfrm>
            <a:off x="7132332" y="1036638"/>
            <a:ext cx="1998662" cy="1368425"/>
          </a:xfrm>
          <a:noFill/>
        </p:spPr>
      </p:pic>
      <p:sp>
        <p:nvSpPr>
          <p:cNvPr id="79875" name="Text Box 3"/>
          <p:cNvSpPr txBox="1">
            <a:spLocks noChangeArrowheads="1"/>
          </p:cNvSpPr>
          <p:nvPr/>
        </p:nvSpPr>
        <p:spPr bwMode="auto">
          <a:xfrm>
            <a:off x="900113" y="2060575"/>
            <a:ext cx="6696075" cy="366713"/>
          </a:xfrm>
          <a:prstGeom prst="rect">
            <a:avLst/>
          </a:prstGeom>
          <a:noFill/>
          <a:ln w="9525">
            <a:noFill/>
            <a:miter lim="800000"/>
            <a:headEnd/>
            <a:tailEnd/>
          </a:ln>
        </p:spPr>
        <p:txBody>
          <a:bodyPr>
            <a:spAutoFit/>
          </a:bodyPr>
          <a:lstStyle/>
          <a:p>
            <a:pPr>
              <a:spcBef>
                <a:spcPct val="50000"/>
              </a:spcBef>
            </a:pPr>
            <a:r>
              <a:rPr lang="tr-TR" b="1" dirty="0"/>
              <a:t>USTA ÖĞRETİCİLİK BELGESİ ALMAK</a:t>
            </a:r>
          </a:p>
        </p:txBody>
      </p:sp>
      <p:sp>
        <p:nvSpPr>
          <p:cNvPr id="79876" name="Text Box 4"/>
          <p:cNvSpPr txBox="1">
            <a:spLocks noChangeArrowheads="1"/>
          </p:cNvSpPr>
          <p:nvPr/>
        </p:nvSpPr>
        <p:spPr bwMode="auto">
          <a:xfrm>
            <a:off x="0" y="2483491"/>
            <a:ext cx="9143999" cy="1015663"/>
          </a:xfrm>
          <a:prstGeom prst="rect">
            <a:avLst/>
          </a:prstGeom>
          <a:noFill/>
          <a:ln w="9525">
            <a:noFill/>
            <a:miter lim="800000"/>
            <a:headEnd/>
            <a:tailEnd/>
          </a:ln>
        </p:spPr>
        <p:txBody>
          <a:bodyPr wrap="square">
            <a:spAutoFit/>
          </a:bodyPr>
          <a:lstStyle/>
          <a:p>
            <a:pPr>
              <a:spcBef>
                <a:spcPct val="50000"/>
              </a:spcBef>
            </a:pPr>
            <a:r>
              <a:rPr lang="tr-TR" sz="2000" b="1" i="1" dirty="0"/>
              <a:t>Ustalık belgesi sahibi olup Mesleki Eğitim Merkezlerinde açılan İş Pedagojisi Kurslarını başarı ile tamamlayanlara “Usta Öğreticilik Belgesi” verilir.</a:t>
            </a:r>
            <a:r>
              <a:rPr lang="tr-TR" sz="2000" b="1" dirty="0"/>
              <a:t>   (kanun maddesi:31)</a:t>
            </a:r>
          </a:p>
        </p:txBody>
      </p:sp>
      <p:sp>
        <p:nvSpPr>
          <p:cNvPr id="79877" name="Text Box 5"/>
          <p:cNvSpPr txBox="1">
            <a:spLocks noChangeArrowheads="1"/>
          </p:cNvSpPr>
          <p:nvPr/>
        </p:nvSpPr>
        <p:spPr bwMode="auto">
          <a:xfrm>
            <a:off x="0" y="3577582"/>
            <a:ext cx="9130994" cy="3046988"/>
          </a:xfrm>
          <a:prstGeom prst="rect">
            <a:avLst/>
          </a:prstGeom>
          <a:noFill/>
          <a:ln w="9525">
            <a:noFill/>
            <a:miter lim="800000"/>
            <a:headEnd/>
            <a:tailEnd/>
          </a:ln>
        </p:spPr>
        <p:txBody>
          <a:bodyPr wrap="square">
            <a:spAutoFit/>
          </a:bodyPr>
          <a:lstStyle/>
          <a:p>
            <a:r>
              <a:rPr lang="tr-TR" dirty="0"/>
              <a:t> </a:t>
            </a:r>
            <a:r>
              <a:rPr lang="tr-TR" sz="2400" b="1" u="sng" dirty="0">
                <a:solidFill>
                  <a:srgbClr val="FF0000"/>
                </a:solidFill>
              </a:rPr>
              <a:t>Başvuru için istenilen belgeler:</a:t>
            </a:r>
          </a:p>
          <a:p>
            <a:r>
              <a:rPr lang="tr-TR" sz="2400" b="1" dirty="0"/>
              <a:t>1- Dilekçe (okulda hazır var)</a:t>
            </a:r>
          </a:p>
          <a:p>
            <a:r>
              <a:rPr lang="tr-TR" sz="2400" b="1" dirty="0"/>
              <a:t>2- Ustalık belgesi aslı ve fotokopisi (aslı onaylanıp iade edilir)</a:t>
            </a:r>
          </a:p>
          <a:p>
            <a:r>
              <a:rPr lang="tr-TR" sz="2400" b="1" dirty="0"/>
              <a:t>3- 3 adet vesikalık fotoğraf</a:t>
            </a:r>
          </a:p>
          <a:p>
            <a:r>
              <a:rPr lang="tr-TR" sz="2400" b="1" dirty="0"/>
              <a:t>4- Okul diploma yada tasdiknamesi aslı ve fotokopisi (aslı onaylanıp iade edilir)</a:t>
            </a:r>
          </a:p>
          <a:p>
            <a:r>
              <a:rPr lang="tr-TR" sz="2400" b="1" dirty="0"/>
              <a:t>5- Nüfus cüzdan fotokopisi</a:t>
            </a:r>
          </a:p>
          <a:p>
            <a:r>
              <a:rPr lang="tr-TR" sz="2400" b="1" dirty="0"/>
              <a:t>6-Sağlık raporu</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79874"/>
                                        </p:tgtEl>
                                        <p:attrNameLst>
                                          <p:attrName>style.visibility</p:attrName>
                                        </p:attrNameLst>
                                      </p:cBhvr>
                                      <p:to>
                                        <p:strVal val="visible"/>
                                      </p:to>
                                    </p:set>
                                    <p:animEffect transition="in" filter="wheel(4)">
                                      <p:cBhvr>
                                        <p:cTn id="7" dur="2000"/>
                                        <p:tgtEl>
                                          <p:spTgt spid="79874"/>
                                        </p:tgtEl>
                                      </p:cBhvr>
                                    </p:animEffect>
                                  </p:childTnLst>
                                </p:cTn>
                              </p:par>
                            </p:childTnLst>
                          </p:cTn>
                        </p:par>
                        <p:par>
                          <p:cTn id="8" fill="hold">
                            <p:stCondLst>
                              <p:cond delay="2000"/>
                            </p:stCondLst>
                            <p:childTnLst>
                              <p:par>
                                <p:cTn id="9" presetID="3" presetClass="entr" presetSubtype="10" fill="hold" grpId="0" nodeType="afterEffect">
                                  <p:stCondLst>
                                    <p:cond delay="0"/>
                                  </p:stCondLst>
                                  <p:childTnLst>
                                    <p:set>
                                      <p:cBhvr>
                                        <p:cTn id="10" dur="1" fill="hold">
                                          <p:stCondLst>
                                            <p:cond delay="0"/>
                                          </p:stCondLst>
                                        </p:cTn>
                                        <p:tgtEl>
                                          <p:spTgt spid="79875"/>
                                        </p:tgtEl>
                                        <p:attrNameLst>
                                          <p:attrName>style.visibility</p:attrName>
                                        </p:attrNameLst>
                                      </p:cBhvr>
                                      <p:to>
                                        <p:strVal val="visible"/>
                                      </p:to>
                                    </p:set>
                                    <p:animEffect transition="in" filter="blinds(horizontal)">
                                      <p:cBhvr>
                                        <p:cTn id="11" dur="500"/>
                                        <p:tgtEl>
                                          <p:spTgt spid="79875"/>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79876"/>
                                        </p:tgtEl>
                                        <p:attrNameLst>
                                          <p:attrName>style.visibility</p:attrName>
                                        </p:attrNameLst>
                                      </p:cBhvr>
                                      <p:to>
                                        <p:strVal val="visible"/>
                                      </p:to>
                                    </p:set>
                                    <p:animEffect transition="in" filter="fade">
                                      <p:cBhvr>
                                        <p:cTn id="16" dur="1000"/>
                                        <p:tgtEl>
                                          <p:spTgt spid="79876"/>
                                        </p:tgtEl>
                                      </p:cBhvr>
                                    </p:animEffect>
                                    <p:anim calcmode="lin" valueType="num">
                                      <p:cBhvr>
                                        <p:cTn id="17" dur="1000" fill="hold"/>
                                        <p:tgtEl>
                                          <p:spTgt spid="79876"/>
                                        </p:tgtEl>
                                        <p:attrNameLst>
                                          <p:attrName>ppt_x</p:attrName>
                                        </p:attrNameLst>
                                      </p:cBhvr>
                                      <p:tavLst>
                                        <p:tav tm="0">
                                          <p:val>
                                            <p:strVal val="#ppt_x"/>
                                          </p:val>
                                        </p:tav>
                                        <p:tav tm="100000">
                                          <p:val>
                                            <p:strVal val="#ppt_x"/>
                                          </p:val>
                                        </p:tav>
                                      </p:tavLst>
                                    </p:anim>
                                    <p:anim calcmode="lin" valueType="num">
                                      <p:cBhvr>
                                        <p:cTn id="18" dur="1000" fill="hold"/>
                                        <p:tgtEl>
                                          <p:spTgt spid="79876"/>
                                        </p:tgtEl>
                                        <p:attrNameLst>
                                          <p:attrName>ppt_y</p:attrName>
                                        </p:attrNameLst>
                                      </p:cBhvr>
                                      <p:tavLst>
                                        <p:tav tm="0">
                                          <p:val>
                                            <p:strVal val="#ppt_y+.1"/>
                                          </p:val>
                                        </p:tav>
                                        <p:tav tm="100000">
                                          <p:val>
                                            <p:strVal val="#ppt_y"/>
                                          </p:val>
                                        </p:tav>
                                      </p:tavLst>
                                    </p:anim>
                                  </p:childTnLst>
                                </p:cTn>
                              </p:par>
                            </p:childTnLst>
                          </p:cTn>
                        </p:par>
                        <p:par>
                          <p:cTn id="19" fill="hold">
                            <p:stCondLst>
                              <p:cond delay="1000"/>
                            </p:stCondLst>
                            <p:childTnLst>
                              <p:par>
                                <p:cTn id="20" presetID="41" presetClass="entr" presetSubtype="0" fill="hold" grpId="0" nodeType="afterEffect">
                                  <p:stCondLst>
                                    <p:cond delay="0"/>
                                  </p:stCondLst>
                                  <p:iterate type="lt">
                                    <p:tmPct val="10000"/>
                                  </p:iterate>
                                  <p:childTnLst>
                                    <p:set>
                                      <p:cBhvr>
                                        <p:cTn id="21" dur="1" fill="hold">
                                          <p:stCondLst>
                                            <p:cond delay="0"/>
                                          </p:stCondLst>
                                        </p:cTn>
                                        <p:tgtEl>
                                          <p:spTgt spid="79877"/>
                                        </p:tgtEl>
                                        <p:attrNameLst>
                                          <p:attrName>style.visibility</p:attrName>
                                        </p:attrNameLst>
                                      </p:cBhvr>
                                      <p:to>
                                        <p:strVal val="visible"/>
                                      </p:to>
                                    </p:set>
                                    <p:anim calcmode="lin" valueType="num">
                                      <p:cBhvr>
                                        <p:cTn id="22" dur="500" fill="hold"/>
                                        <p:tgtEl>
                                          <p:spTgt spid="79877"/>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79877"/>
                                        </p:tgtEl>
                                        <p:attrNameLst>
                                          <p:attrName>ppt_y</p:attrName>
                                        </p:attrNameLst>
                                      </p:cBhvr>
                                      <p:tavLst>
                                        <p:tav tm="0">
                                          <p:val>
                                            <p:strVal val="#ppt_y"/>
                                          </p:val>
                                        </p:tav>
                                        <p:tav tm="100000">
                                          <p:val>
                                            <p:strVal val="#ppt_y"/>
                                          </p:val>
                                        </p:tav>
                                      </p:tavLst>
                                    </p:anim>
                                    <p:anim calcmode="lin" valueType="num">
                                      <p:cBhvr>
                                        <p:cTn id="24" dur="500" fill="hold"/>
                                        <p:tgtEl>
                                          <p:spTgt spid="79877"/>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79877"/>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798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p:bldP spid="79876" grpId="0"/>
      <p:bldP spid="7987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0898" name="Object 2"/>
          <p:cNvGraphicFramePr>
            <a:graphicFrameLocks noGrp="1" noChangeAspect="1"/>
          </p:cNvGraphicFramePr>
          <p:nvPr>
            <p:ph/>
          </p:nvPr>
        </p:nvGraphicFramePr>
        <p:xfrm>
          <a:off x="0" y="246063"/>
          <a:ext cx="9144000" cy="6365875"/>
        </p:xfrm>
        <a:graphic>
          <a:graphicData uri="http://schemas.openxmlformats.org/presentationml/2006/ole">
            <mc:AlternateContent xmlns:mc="http://schemas.openxmlformats.org/markup-compatibility/2006">
              <mc:Choice xmlns:v="urn:schemas-microsoft-com:vml" Requires="v">
                <p:oleObj name="Bit Eşlem Resmi" r:id="rId2" imgW="2476190" imgH="1724266" progId="PBrush">
                  <p:embed/>
                </p:oleObj>
              </mc:Choice>
              <mc:Fallback>
                <p:oleObj name="Bit Eşlem Resmi" r:id="rId2" imgW="2476190" imgH="1724266" progId="PBrush">
                  <p:embed/>
                  <p:pic>
                    <p:nvPicPr>
                      <p:cNvPr id="0" name="Picture 78"/>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46063"/>
                        <a:ext cx="9144000" cy="636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withEffect">
                                  <p:stCondLst>
                                    <p:cond delay="0"/>
                                  </p:stCondLst>
                                  <p:childTnLst>
                                    <p:set>
                                      <p:cBhvr>
                                        <p:cTn id="6" dur="1" fill="hold">
                                          <p:stCondLst>
                                            <p:cond delay="0"/>
                                          </p:stCondLst>
                                        </p:cTn>
                                        <p:tgtEl>
                                          <p:spTgt spid="80898"/>
                                        </p:tgtEl>
                                        <p:attrNameLst>
                                          <p:attrName>style.visibility</p:attrName>
                                        </p:attrNameLst>
                                      </p:cBhvr>
                                      <p:to>
                                        <p:strVal val="visible"/>
                                      </p:to>
                                    </p:set>
                                    <p:animEffect transition="in" filter="fade">
                                      <p:cBhvr>
                                        <p:cTn id="7" dur="770" decel="100000"/>
                                        <p:tgtEl>
                                          <p:spTgt spid="80898"/>
                                        </p:tgtEl>
                                      </p:cBhvr>
                                    </p:animEffect>
                                    <p:animScale>
                                      <p:cBhvr>
                                        <p:cTn id="8" dur="770" decel="100000"/>
                                        <p:tgtEl>
                                          <p:spTgt spid="80898"/>
                                        </p:tgtEl>
                                      </p:cBhvr>
                                      <p:from x="10000" y="10000"/>
                                      <p:to x="200000" y="450000"/>
                                    </p:animScale>
                                    <p:animScale>
                                      <p:cBhvr>
                                        <p:cTn id="9" dur="1230" accel="100000" fill="hold">
                                          <p:stCondLst>
                                            <p:cond delay="770"/>
                                          </p:stCondLst>
                                        </p:cTn>
                                        <p:tgtEl>
                                          <p:spTgt spid="80898"/>
                                        </p:tgtEl>
                                      </p:cBhvr>
                                      <p:from x="200000" y="450000"/>
                                      <p:to x="100000" y="100000"/>
                                    </p:animScale>
                                    <p:set>
                                      <p:cBhvr>
                                        <p:cTn id="10" dur="770" fill="hold"/>
                                        <p:tgtEl>
                                          <p:spTgt spid="80898"/>
                                        </p:tgtEl>
                                        <p:attrNameLst>
                                          <p:attrName>ppt_x</p:attrName>
                                        </p:attrNameLst>
                                      </p:cBhvr>
                                      <p:to>
                                        <p:strVal val="(0.5)"/>
                                      </p:to>
                                    </p:set>
                                    <p:anim from="(0.5)" to="(#ppt_x)" calcmode="lin" valueType="num">
                                      <p:cBhvr>
                                        <p:cTn id="11" dur="1230" accel="100000" fill="hold">
                                          <p:stCondLst>
                                            <p:cond delay="770"/>
                                          </p:stCondLst>
                                        </p:cTn>
                                        <p:tgtEl>
                                          <p:spTgt spid="80898"/>
                                        </p:tgtEl>
                                        <p:attrNameLst>
                                          <p:attrName>ppt_x</p:attrName>
                                        </p:attrNameLst>
                                      </p:cBhvr>
                                    </p:anim>
                                    <p:set>
                                      <p:cBhvr>
                                        <p:cTn id="12" dur="770" fill="hold"/>
                                        <p:tgtEl>
                                          <p:spTgt spid="80898"/>
                                        </p:tgtEl>
                                        <p:attrNameLst>
                                          <p:attrName>ppt_y</p:attrName>
                                        </p:attrNameLst>
                                      </p:cBhvr>
                                      <p:to>
                                        <p:strVal val="(#ppt_y+0.4)"/>
                                      </p:to>
                                    </p:set>
                                    <p:anim from="(#ppt_y+0.4)" to="(#ppt_y)" calcmode="lin" valueType="num">
                                      <p:cBhvr>
                                        <p:cTn id="13" dur="1230" accel="100000" fill="hold">
                                          <p:stCondLst>
                                            <p:cond delay="770"/>
                                          </p:stCondLst>
                                        </p:cTn>
                                        <p:tgtEl>
                                          <p:spTgt spid="80898"/>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971550" y="1052513"/>
            <a:ext cx="7793038" cy="1462087"/>
          </a:xfrm>
        </p:spPr>
        <p:txBody>
          <a:bodyPr/>
          <a:lstStyle/>
          <a:p>
            <a:pPr eaLnBrk="1" hangingPunct="1"/>
            <a:r>
              <a:rPr lang="tr-TR" sz="2000" b="1">
                <a:solidFill>
                  <a:schemeClr val="tx1"/>
                </a:solidFill>
              </a:rPr>
              <a:t>İŞYERİ AÇMA BELGESİ ALMAK</a:t>
            </a:r>
            <a:r>
              <a:rPr lang="tr-TR"/>
              <a:t> </a:t>
            </a:r>
          </a:p>
        </p:txBody>
      </p:sp>
      <p:graphicFrame>
        <p:nvGraphicFramePr>
          <p:cNvPr id="81923" name="Object 3"/>
          <p:cNvGraphicFramePr>
            <a:graphicFrameLocks noGrp="1" noChangeAspect="1"/>
          </p:cNvGraphicFramePr>
          <p:nvPr>
            <p:ph idx="1"/>
          </p:nvPr>
        </p:nvGraphicFramePr>
        <p:xfrm>
          <a:off x="3341688" y="0"/>
          <a:ext cx="2747962" cy="1912938"/>
        </p:xfrm>
        <a:graphic>
          <a:graphicData uri="http://schemas.openxmlformats.org/presentationml/2006/ole">
            <mc:AlternateContent xmlns:mc="http://schemas.openxmlformats.org/markup-compatibility/2006">
              <mc:Choice xmlns:v="urn:schemas-microsoft-com:vml" Requires="v">
                <p:oleObj name="Bit Eşlem Resmi" r:id="rId2" imgW="2476190" imgH="1724266" progId="PBrush">
                  <p:embed/>
                </p:oleObj>
              </mc:Choice>
              <mc:Fallback>
                <p:oleObj name="Bit Eşlem Resmi" r:id="rId2" imgW="2476190" imgH="1724266" progId="PBrush">
                  <p:embed/>
                  <p:pic>
                    <p:nvPicPr>
                      <p:cNvPr id="0" name="Picture 79"/>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1688" y="0"/>
                        <a:ext cx="2747962" cy="1912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1924" name="Text Box 4"/>
          <p:cNvSpPr txBox="1">
            <a:spLocks noChangeArrowheads="1"/>
          </p:cNvSpPr>
          <p:nvPr/>
        </p:nvSpPr>
        <p:spPr bwMode="auto">
          <a:xfrm>
            <a:off x="0" y="2420938"/>
            <a:ext cx="9144000" cy="1938992"/>
          </a:xfrm>
          <a:prstGeom prst="rect">
            <a:avLst/>
          </a:prstGeom>
          <a:noFill/>
          <a:ln w="9525">
            <a:noFill/>
            <a:miter lim="800000"/>
            <a:headEnd/>
            <a:tailEnd/>
          </a:ln>
        </p:spPr>
        <p:txBody>
          <a:bodyPr wrap="square">
            <a:spAutoFit/>
          </a:bodyPr>
          <a:lstStyle/>
          <a:p>
            <a:pPr>
              <a:spcBef>
                <a:spcPct val="50000"/>
              </a:spcBef>
            </a:pPr>
            <a:r>
              <a:rPr lang="tr-TR" sz="2400" b="1" dirty="0"/>
              <a:t>1) Teknik lise mezunları ve genel liselerden birinden mezun olup ta ön lisans seviyesinde mesleki ve teknik öğrenim görenler ile, meslek lisesi mezunu olup ta alanı dışında bir meslek dalında ön lisans eğitimi görenlere mesleğinde en az 1 yıl çalıştıktan sonra;</a:t>
            </a:r>
            <a:endParaRPr lang="tr-TR" dirty="0"/>
          </a:p>
        </p:txBody>
      </p:sp>
      <p:sp>
        <p:nvSpPr>
          <p:cNvPr id="81925" name="Text Box 5"/>
          <p:cNvSpPr txBox="1">
            <a:spLocks noChangeArrowheads="1"/>
          </p:cNvSpPr>
          <p:nvPr/>
        </p:nvSpPr>
        <p:spPr bwMode="auto">
          <a:xfrm>
            <a:off x="15863" y="4859248"/>
            <a:ext cx="9128137" cy="1846659"/>
          </a:xfrm>
          <a:prstGeom prst="rect">
            <a:avLst/>
          </a:prstGeom>
          <a:noFill/>
          <a:ln w="9525">
            <a:noFill/>
            <a:miter lim="800000"/>
            <a:headEnd/>
            <a:tailEnd/>
          </a:ln>
        </p:spPr>
        <p:txBody>
          <a:bodyPr wrap="square">
            <a:spAutoFit/>
          </a:bodyPr>
          <a:lstStyle/>
          <a:p>
            <a:r>
              <a:rPr lang="tr-TR" sz="2400" b="1" dirty="0"/>
              <a:t>2)  Lisans seviyesinde mesleki ve teknik eğitim görenler ile, meslek lisesi mezunu olup ta mesleği ile ilgili meslek dalında ön lisans eğitimi alanlara doğrudan işyeri açma belgesi verilir. (Kanun maddesi :30)</a:t>
            </a:r>
          </a:p>
          <a:p>
            <a:r>
              <a:rPr lang="tr-TR" dirty="0"/>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81923"/>
                                        </p:tgtEl>
                                        <p:attrNameLst>
                                          <p:attrName>style.visibility</p:attrName>
                                        </p:attrNameLst>
                                      </p:cBhvr>
                                      <p:to>
                                        <p:strVal val="visible"/>
                                      </p:to>
                                    </p:set>
                                    <p:animEffect transition="in" filter="wipe(down)">
                                      <p:cBhvr>
                                        <p:cTn id="7" dur="580">
                                          <p:stCondLst>
                                            <p:cond delay="0"/>
                                          </p:stCondLst>
                                        </p:cTn>
                                        <p:tgtEl>
                                          <p:spTgt spid="81923"/>
                                        </p:tgtEl>
                                      </p:cBhvr>
                                    </p:animEffect>
                                    <p:anim calcmode="lin" valueType="num">
                                      <p:cBhvr>
                                        <p:cTn id="8" dur="1822" tmFilter="0,0; 0.14,0.36; 0.43,0.73; 0.71,0.91; 1.0,1.0">
                                          <p:stCondLst>
                                            <p:cond delay="0"/>
                                          </p:stCondLst>
                                        </p:cTn>
                                        <p:tgtEl>
                                          <p:spTgt spid="8192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192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192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192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1923"/>
                                        </p:tgtEl>
                                        <p:attrNameLst>
                                          <p:attrName>ppt_y</p:attrName>
                                        </p:attrNameLst>
                                      </p:cBhvr>
                                      <p:tavLst>
                                        <p:tav tm="0" fmla="#ppt_y-sin(pi*$)/81">
                                          <p:val>
                                            <p:fltVal val="0"/>
                                          </p:val>
                                        </p:tav>
                                        <p:tav tm="100000">
                                          <p:val>
                                            <p:fltVal val="1"/>
                                          </p:val>
                                        </p:tav>
                                      </p:tavLst>
                                    </p:anim>
                                    <p:animScale>
                                      <p:cBhvr>
                                        <p:cTn id="13" dur="26">
                                          <p:stCondLst>
                                            <p:cond delay="650"/>
                                          </p:stCondLst>
                                        </p:cTn>
                                        <p:tgtEl>
                                          <p:spTgt spid="81923"/>
                                        </p:tgtEl>
                                      </p:cBhvr>
                                      <p:to x="100000" y="60000"/>
                                    </p:animScale>
                                    <p:animScale>
                                      <p:cBhvr>
                                        <p:cTn id="14" dur="166" decel="50000">
                                          <p:stCondLst>
                                            <p:cond delay="676"/>
                                          </p:stCondLst>
                                        </p:cTn>
                                        <p:tgtEl>
                                          <p:spTgt spid="81923"/>
                                        </p:tgtEl>
                                      </p:cBhvr>
                                      <p:to x="100000" y="100000"/>
                                    </p:animScale>
                                    <p:animScale>
                                      <p:cBhvr>
                                        <p:cTn id="15" dur="26">
                                          <p:stCondLst>
                                            <p:cond delay="1312"/>
                                          </p:stCondLst>
                                        </p:cTn>
                                        <p:tgtEl>
                                          <p:spTgt spid="81923"/>
                                        </p:tgtEl>
                                      </p:cBhvr>
                                      <p:to x="100000" y="80000"/>
                                    </p:animScale>
                                    <p:animScale>
                                      <p:cBhvr>
                                        <p:cTn id="16" dur="166" decel="50000">
                                          <p:stCondLst>
                                            <p:cond delay="1338"/>
                                          </p:stCondLst>
                                        </p:cTn>
                                        <p:tgtEl>
                                          <p:spTgt spid="81923"/>
                                        </p:tgtEl>
                                      </p:cBhvr>
                                      <p:to x="100000" y="100000"/>
                                    </p:animScale>
                                    <p:animScale>
                                      <p:cBhvr>
                                        <p:cTn id="17" dur="26">
                                          <p:stCondLst>
                                            <p:cond delay="1642"/>
                                          </p:stCondLst>
                                        </p:cTn>
                                        <p:tgtEl>
                                          <p:spTgt spid="81923"/>
                                        </p:tgtEl>
                                      </p:cBhvr>
                                      <p:to x="100000" y="90000"/>
                                    </p:animScale>
                                    <p:animScale>
                                      <p:cBhvr>
                                        <p:cTn id="18" dur="166" decel="50000">
                                          <p:stCondLst>
                                            <p:cond delay="1668"/>
                                          </p:stCondLst>
                                        </p:cTn>
                                        <p:tgtEl>
                                          <p:spTgt spid="81923"/>
                                        </p:tgtEl>
                                      </p:cBhvr>
                                      <p:to x="100000" y="100000"/>
                                    </p:animScale>
                                    <p:animScale>
                                      <p:cBhvr>
                                        <p:cTn id="19" dur="26">
                                          <p:stCondLst>
                                            <p:cond delay="1808"/>
                                          </p:stCondLst>
                                        </p:cTn>
                                        <p:tgtEl>
                                          <p:spTgt spid="81923"/>
                                        </p:tgtEl>
                                      </p:cBhvr>
                                      <p:to x="100000" y="95000"/>
                                    </p:animScale>
                                    <p:animScale>
                                      <p:cBhvr>
                                        <p:cTn id="20" dur="166" decel="50000">
                                          <p:stCondLst>
                                            <p:cond delay="1834"/>
                                          </p:stCondLst>
                                        </p:cTn>
                                        <p:tgtEl>
                                          <p:spTgt spid="81923"/>
                                        </p:tgtEl>
                                      </p:cBhvr>
                                      <p:to x="100000" y="100000"/>
                                    </p:animScale>
                                  </p:childTnLst>
                                </p:cTn>
                              </p:par>
                            </p:childTnLst>
                          </p:cTn>
                        </p:par>
                        <p:par>
                          <p:cTn id="21" fill="hold">
                            <p:stCondLst>
                              <p:cond delay="2000"/>
                            </p:stCondLst>
                            <p:childTnLst>
                              <p:par>
                                <p:cTn id="22" presetID="1" presetClass="entr" presetSubtype="0" fill="hold" grpId="0" nodeType="afterEffect">
                                  <p:stCondLst>
                                    <p:cond delay="0"/>
                                  </p:stCondLst>
                                  <p:iterate type="lt">
                                    <p:tmAbs val="75"/>
                                  </p:iterate>
                                  <p:childTnLst>
                                    <p:set>
                                      <p:cBhvr>
                                        <p:cTn id="23" dur="1" fill="hold">
                                          <p:stCondLst>
                                            <p:cond delay="74"/>
                                          </p:stCondLst>
                                        </p:cTn>
                                        <p:tgtEl>
                                          <p:spTgt spid="8192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81924"/>
                                        </p:tgtEl>
                                        <p:attrNameLst>
                                          <p:attrName>style.visibility</p:attrName>
                                        </p:attrNameLst>
                                      </p:cBhvr>
                                      <p:to>
                                        <p:strVal val="visible"/>
                                      </p:to>
                                    </p:set>
                                    <p:animScale>
                                      <p:cBhvr>
                                        <p:cTn id="28" dur="1000" decel="50000" fill="hold">
                                          <p:stCondLst>
                                            <p:cond delay="0"/>
                                          </p:stCondLst>
                                        </p:cTn>
                                        <p:tgtEl>
                                          <p:spTgt spid="819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81924"/>
                                        </p:tgtEl>
                                        <p:attrNameLst>
                                          <p:attrName>ppt_x</p:attrName>
                                          <p:attrName>ppt_y</p:attrName>
                                        </p:attrNameLst>
                                      </p:cBhvr>
                                    </p:animMotion>
                                    <p:animEffect transition="in" filter="fade">
                                      <p:cBhvr>
                                        <p:cTn id="30" dur="1000"/>
                                        <p:tgtEl>
                                          <p:spTgt spid="81924"/>
                                        </p:tgtEl>
                                      </p:cBhvr>
                                    </p:animEffect>
                                  </p:childTnLst>
                                </p:cTn>
                              </p:par>
                            </p:childTnLst>
                          </p:cTn>
                        </p:par>
                        <p:par>
                          <p:cTn id="31" fill="hold">
                            <p:stCondLst>
                              <p:cond delay="1000"/>
                            </p:stCondLst>
                            <p:childTnLst>
                              <p:par>
                                <p:cTn id="32" presetID="52" presetClass="entr" presetSubtype="0" fill="hold" grpId="0" nodeType="afterEffect">
                                  <p:stCondLst>
                                    <p:cond delay="0"/>
                                  </p:stCondLst>
                                  <p:childTnLst>
                                    <p:set>
                                      <p:cBhvr>
                                        <p:cTn id="33" dur="1" fill="hold">
                                          <p:stCondLst>
                                            <p:cond delay="0"/>
                                          </p:stCondLst>
                                        </p:cTn>
                                        <p:tgtEl>
                                          <p:spTgt spid="81925"/>
                                        </p:tgtEl>
                                        <p:attrNameLst>
                                          <p:attrName>style.visibility</p:attrName>
                                        </p:attrNameLst>
                                      </p:cBhvr>
                                      <p:to>
                                        <p:strVal val="visible"/>
                                      </p:to>
                                    </p:set>
                                    <p:animScale>
                                      <p:cBhvr>
                                        <p:cTn id="34" dur="1000" decel="50000" fill="hold">
                                          <p:stCondLst>
                                            <p:cond delay="0"/>
                                          </p:stCondLst>
                                        </p:cTn>
                                        <p:tgtEl>
                                          <p:spTgt spid="8192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5" dur="1000" decel="50000" fill="hold">
                                          <p:stCondLst>
                                            <p:cond delay="0"/>
                                          </p:stCondLst>
                                        </p:cTn>
                                        <p:tgtEl>
                                          <p:spTgt spid="81925"/>
                                        </p:tgtEl>
                                        <p:attrNameLst>
                                          <p:attrName>ppt_x</p:attrName>
                                          <p:attrName>ppt_y</p:attrName>
                                        </p:attrNameLst>
                                      </p:cBhvr>
                                    </p:animMotion>
                                    <p:animEffect transition="in" filter="fade">
                                      <p:cBhvr>
                                        <p:cTn id="36" dur="1000"/>
                                        <p:tgtEl>
                                          <p:spTgt spid="819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autoUpdateAnimBg="0"/>
      <p:bldP spid="81924" grpId="0"/>
      <p:bldP spid="81925"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971550" y="1052513"/>
            <a:ext cx="7793038" cy="1462087"/>
          </a:xfrm>
        </p:spPr>
        <p:txBody>
          <a:bodyPr/>
          <a:lstStyle/>
          <a:p>
            <a:pPr eaLnBrk="1" hangingPunct="1"/>
            <a:r>
              <a:rPr lang="tr-TR" sz="2000" b="1">
                <a:solidFill>
                  <a:schemeClr val="tx1"/>
                </a:solidFill>
              </a:rPr>
              <a:t>İŞYERİ AÇMA BELGESİ ALMAK</a:t>
            </a:r>
            <a:r>
              <a:rPr lang="tr-TR"/>
              <a:t> </a:t>
            </a:r>
          </a:p>
        </p:txBody>
      </p:sp>
      <p:graphicFrame>
        <p:nvGraphicFramePr>
          <p:cNvPr id="81923" name="Object 3"/>
          <p:cNvGraphicFramePr>
            <a:graphicFrameLocks noGrp="1" noChangeAspect="1"/>
          </p:cNvGraphicFramePr>
          <p:nvPr>
            <p:ph idx="1"/>
          </p:nvPr>
        </p:nvGraphicFramePr>
        <p:xfrm>
          <a:off x="3341688" y="0"/>
          <a:ext cx="2747962" cy="1912938"/>
        </p:xfrm>
        <a:graphic>
          <a:graphicData uri="http://schemas.openxmlformats.org/presentationml/2006/ole">
            <mc:AlternateContent xmlns:mc="http://schemas.openxmlformats.org/markup-compatibility/2006">
              <mc:Choice xmlns:v="urn:schemas-microsoft-com:vml" Requires="v">
                <p:oleObj name="Bit Eşlem Resmi" r:id="rId2" imgW="2476190" imgH="1724266" progId="PBrush">
                  <p:embed/>
                </p:oleObj>
              </mc:Choice>
              <mc:Fallback>
                <p:oleObj name="Bit Eşlem Resmi" r:id="rId2" imgW="2476190" imgH="1724266" progId="PBrush">
                  <p:embed/>
                  <p:pic>
                    <p:nvPicPr>
                      <p:cNvPr id="0" name="Picture 76"/>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1688" y="0"/>
                        <a:ext cx="2747962" cy="1912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1926" name="Text Box 6"/>
          <p:cNvSpPr txBox="1">
            <a:spLocks noChangeArrowheads="1"/>
          </p:cNvSpPr>
          <p:nvPr/>
        </p:nvSpPr>
        <p:spPr bwMode="auto">
          <a:xfrm>
            <a:off x="0" y="2434431"/>
            <a:ext cx="9144000" cy="2677656"/>
          </a:xfrm>
          <a:prstGeom prst="rect">
            <a:avLst/>
          </a:prstGeom>
          <a:noFill/>
          <a:ln w="9525">
            <a:noFill/>
            <a:miter lim="800000"/>
            <a:headEnd/>
            <a:tailEnd/>
          </a:ln>
        </p:spPr>
        <p:txBody>
          <a:bodyPr wrap="square">
            <a:spAutoFit/>
          </a:bodyPr>
          <a:lstStyle/>
          <a:p>
            <a:pPr>
              <a:spcBef>
                <a:spcPct val="50000"/>
              </a:spcBef>
            </a:pPr>
            <a:r>
              <a:rPr lang="tr-TR" sz="2400" b="1" u="sng" dirty="0">
                <a:solidFill>
                  <a:srgbClr val="FF0000"/>
                </a:solidFill>
              </a:rPr>
              <a:t>Başvuruda İstenilenler :</a:t>
            </a:r>
            <a:br>
              <a:rPr lang="tr-TR" sz="2400" dirty="0"/>
            </a:br>
            <a:r>
              <a:rPr lang="tr-TR" sz="2400" b="1" dirty="0"/>
              <a:t>1-Okul diplomalarının aslı ve fotokopisi</a:t>
            </a:r>
            <a:br>
              <a:rPr lang="tr-TR" sz="2400" b="1" dirty="0"/>
            </a:br>
            <a:r>
              <a:rPr lang="tr-TR" sz="2400" b="1" dirty="0"/>
              <a:t>2-Nüfüs Cüzdanı aslı ve fotokopisi</a:t>
            </a:r>
            <a:br>
              <a:rPr lang="tr-TR" sz="2400" b="1" dirty="0"/>
            </a:br>
            <a:r>
              <a:rPr lang="tr-TR" sz="2400" b="1" dirty="0"/>
              <a:t>3-4 adet vesikalık fotoğraf</a:t>
            </a:r>
            <a:br>
              <a:rPr lang="tr-TR" sz="2400" b="1" dirty="0"/>
            </a:br>
            <a:r>
              <a:rPr lang="tr-TR" sz="2400" b="1" dirty="0"/>
              <a:t>4-Sağlık ve fiziki durumunun mesleğinin gerektirdiği işleri yapmaya uygun olduğunu gösterir doktor raporu </a:t>
            </a:r>
            <a:br>
              <a:rPr lang="tr-TR" sz="2400" b="1" dirty="0"/>
            </a:br>
            <a:r>
              <a:rPr lang="tr-TR" sz="2400" b="1" dirty="0"/>
              <a:t>5-Dilekçe (okulda hazır var) </a:t>
            </a:r>
          </a:p>
        </p:txBody>
      </p:sp>
      <p:sp>
        <p:nvSpPr>
          <p:cNvPr id="81927" name="Text Box 7"/>
          <p:cNvSpPr txBox="1">
            <a:spLocks noChangeArrowheads="1"/>
          </p:cNvSpPr>
          <p:nvPr/>
        </p:nvSpPr>
        <p:spPr bwMode="auto">
          <a:xfrm>
            <a:off x="0" y="5516563"/>
            <a:ext cx="9144000" cy="1323439"/>
          </a:xfrm>
          <a:prstGeom prst="rect">
            <a:avLst/>
          </a:prstGeom>
          <a:noFill/>
          <a:ln w="9525">
            <a:noFill/>
            <a:miter lim="800000"/>
            <a:headEnd/>
            <a:tailEnd/>
          </a:ln>
        </p:spPr>
        <p:txBody>
          <a:bodyPr>
            <a:spAutoFit/>
          </a:bodyPr>
          <a:lstStyle/>
          <a:p>
            <a:pPr>
              <a:spcBef>
                <a:spcPct val="50000"/>
              </a:spcBef>
            </a:pPr>
            <a:r>
              <a:rPr lang="tr-TR" sz="2000" b="1" dirty="0">
                <a:solidFill>
                  <a:srgbClr val="FF0000"/>
                </a:solidFill>
              </a:rPr>
              <a:t>Şartları uyan kimseler yukarıda yazılı evraklarla birlikte kendilerine en yakın mesleki eğitim merkezine başvuruda bulunarak sınava girmeden doğrudan İşyeri Açma Belgesi alabilirler.     (İşyeri Açma Belgesi ,Ustalık Belgesi ile aynı işi görmektedir.) </a:t>
            </a:r>
          </a:p>
        </p:txBody>
      </p:sp>
    </p:spTree>
    <p:extLst>
      <p:ext uri="{BB962C8B-B14F-4D97-AF65-F5344CB8AC3E}">
        <p14:creationId xmlns:p14="http://schemas.microsoft.com/office/powerpoint/2010/main" val="13206435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81923"/>
                                        </p:tgtEl>
                                        <p:attrNameLst>
                                          <p:attrName>style.visibility</p:attrName>
                                        </p:attrNameLst>
                                      </p:cBhvr>
                                      <p:to>
                                        <p:strVal val="visible"/>
                                      </p:to>
                                    </p:set>
                                    <p:animEffect transition="in" filter="wipe(down)">
                                      <p:cBhvr>
                                        <p:cTn id="7" dur="580">
                                          <p:stCondLst>
                                            <p:cond delay="0"/>
                                          </p:stCondLst>
                                        </p:cTn>
                                        <p:tgtEl>
                                          <p:spTgt spid="81923"/>
                                        </p:tgtEl>
                                      </p:cBhvr>
                                    </p:animEffect>
                                    <p:anim calcmode="lin" valueType="num">
                                      <p:cBhvr>
                                        <p:cTn id="8" dur="1822" tmFilter="0,0; 0.14,0.36; 0.43,0.73; 0.71,0.91; 1.0,1.0">
                                          <p:stCondLst>
                                            <p:cond delay="0"/>
                                          </p:stCondLst>
                                        </p:cTn>
                                        <p:tgtEl>
                                          <p:spTgt spid="8192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192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192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192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1923"/>
                                        </p:tgtEl>
                                        <p:attrNameLst>
                                          <p:attrName>ppt_y</p:attrName>
                                        </p:attrNameLst>
                                      </p:cBhvr>
                                      <p:tavLst>
                                        <p:tav tm="0" fmla="#ppt_y-sin(pi*$)/81">
                                          <p:val>
                                            <p:fltVal val="0"/>
                                          </p:val>
                                        </p:tav>
                                        <p:tav tm="100000">
                                          <p:val>
                                            <p:fltVal val="1"/>
                                          </p:val>
                                        </p:tav>
                                      </p:tavLst>
                                    </p:anim>
                                    <p:animScale>
                                      <p:cBhvr>
                                        <p:cTn id="13" dur="26">
                                          <p:stCondLst>
                                            <p:cond delay="650"/>
                                          </p:stCondLst>
                                        </p:cTn>
                                        <p:tgtEl>
                                          <p:spTgt spid="81923"/>
                                        </p:tgtEl>
                                      </p:cBhvr>
                                      <p:to x="100000" y="60000"/>
                                    </p:animScale>
                                    <p:animScale>
                                      <p:cBhvr>
                                        <p:cTn id="14" dur="166" decel="50000">
                                          <p:stCondLst>
                                            <p:cond delay="676"/>
                                          </p:stCondLst>
                                        </p:cTn>
                                        <p:tgtEl>
                                          <p:spTgt spid="81923"/>
                                        </p:tgtEl>
                                      </p:cBhvr>
                                      <p:to x="100000" y="100000"/>
                                    </p:animScale>
                                    <p:animScale>
                                      <p:cBhvr>
                                        <p:cTn id="15" dur="26">
                                          <p:stCondLst>
                                            <p:cond delay="1312"/>
                                          </p:stCondLst>
                                        </p:cTn>
                                        <p:tgtEl>
                                          <p:spTgt spid="81923"/>
                                        </p:tgtEl>
                                      </p:cBhvr>
                                      <p:to x="100000" y="80000"/>
                                    </p:animScale>
                                    <p:animScale>
                                      <p:cBhvr>
                                        <p:cTn id="16" dur="166" decel="50000">
                                          <p:stCondLst>
                                            <p:cond delay="1338"/>
                                          </p:stCondLst>
                                        </p:cTn>
                                        <p:tgtEl>
                                          <p:spTgt spid="81923"/>
                                        </p:tgtEl>
                                      </p:cBhvr>
                                      <p:to x="100000" y="100000"/>
                                    </p:animScale>
                                    <p:animScale>
                                      <p:cBhvr>
                                        <p:cTn id="17" dur="26">
                                          <p:stCondLst>
                                            <p:cond delay="1642"/>
                                          </p:stCondLst>
                                        </p:cTn>
                                        <p:tgtEl>
                                          <p:spTgt spid="81923"/>
                                        </p:tgtEl>
                                      </p:cBhvr>
                                      <p:to x="100000" y="90000"/>
                                    </p:animScale>
                                    <p:animScale>
                                      <p:cBhvr>
                                        <p:cTn id="18" dur="166" decel="50000">
                                          <p:stCondLst>
                                            <p:cond delay="1668"/>
                                          </p:stCondLst>
                                        </p:cTn>
                                        <p:tgtEl>
                                          <p:spTgt spid="81923"/>
                                        </p:tgtEl>
                                      </p:cBhvr>
                                      <p:to x="100000" y="100000"/>
                                    </p:animScale>
                                    <p:animScale>
                                      <p:cBhvr>
                                        <p:cTn id="19" dur="26">
                                          <p:stCondLst>
                                            <p:cond delay="1808"/>
                                          </p:stCondLst>
                                        </p:cTn>
                                        <p:tgtEl>
                                          <p:spTgt spid="81923"/>
                                        </p:tgtEl>
                                      </p:cBhvr>
                                      <p:to x="100000" y="95000"/>
                                    </p:animScale>
                                    <p:animScale>
                                      <p:cBhvr>
                                        <p:cTn id="20" dur="166" decel="50000">
                                          <p:stCondLst>
                                            <p:cond delay="1834"/>
                                          </p:stCondLst>
                                        </p:cTn>
                                        <p:tgtEl>
                                          <p:spTgt spid="81923"/>
                                        </p:tgtEl>
                                      </p:cBhvr>
                                      <p:to x="100000" y="100000"/>
                                    </p:animScale>
                                  </p:childTnLst>
                                </p:cTn>
                              </p:par>
                            </p:childTnLst>
                          </p:cTn>
                        </p:par>
                        <p:par>
                          <p:cTn id="21" fill="hold">
                            <p:stCondLst>
                              <p:cond delay="2000"/>
                            </p:stCondLst>
                            <p:childTnLst>
                              <p:par>
                                <p:cTn id="22" presetID="1" presetClass="entr" presetSubtype="0" fill="hold" grpId="0" nodeType="afterEffect">
                                  <p:stCondLst>
                                    <p:cond delay="0"/>
                                  </p:stCondLst>
                                  <p:iterate type="lt">
                                    <p:tmAbs val="75"/>
                                  </p:iterate>
                                  <p:childTnLst>
                                    <p:set>
                                      <p:cBhvr>
                                        <p:cTn id="23" dur="1" fill="hold">
                                          <p:stCondLst>
                                            <p:cond delay="74"/>
                                          </p:stCondLst>
                                        </p:cTn>
                                        <p:tgtEl>
                                          <p:spTgt spid="81922"/>
                                        </p:tgtEl>
                                        <p:attrNameLst>
                                          <p:attrName>style.visibility</p:attrName>
                                        </p:attrNameLst>
                                      </p:cBhvr>
                                      <p:to>
                                        <p:strVal val="visible"/>
                                      </p:to>
                                    </p:set>
                                  </p:childTnLst>
                                </p:cTn>
                              </p:par>
                            </p:childTnLst>
                          </p:cTn>
                        </p:par>
                        <p:par>
                          <p:cTn id="24" fill="hold">
                            <p:stCondLst>
                              <p:cond delay="3650"/>
                            </p:stCondLst>
                            <p:childTnLst>
                              <p:par>
                                <p:cTn id="25" presetID="27" presetClass="entr" presetSubtype="0" fill="hold" grpId="0" nodeType="afterEffect">
                                  <p:stCondLst>
                                    <p:cond delay="0"/>
                                  </p:stCondLst>
                                  <p:iterate type="lt">
                                    <p:tmPct val="50000"/>
                                  </p:iterate>
                                  <p:childTnLst>
                                    <p:set>
                                      <p:cBhvr>
                                        <p:cTn id="26" dur="1" fill="hold">
                                          <p:stCondLst>
                                            <p:cond delay="0"/>
                                          </p:stCondLst>
                                        </p:cTn>
                                        <p:tgtEl>
                                          <p:spTgt spid="81926"/>
                                        </p:tgtEl>
                                        <p:attrNameLst>
                                          <p:attrName>style.visibility</p:attrName>
                                        </p:attrNameLst>
                                      </p:cBhvr>
                                      <p:to>
                                        <p:strVal val="visible"/>
                                      </p:to>
                                    </p:set>
                                    <p:anim calcmode="discrete" valueType="clr">
                                      <p:cBhvr override="childStyle">
                                        <p:cTn id="27" dur="80"/>
                                        <p:tgtEl>
                                          <p:spTgt spid="81926"/>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81926"/>
                                        </p:tgtEl>
                                        <p:attrNameLst>
                                          <p:attrName>fillcolor</p:attrName>
                                        </p:attrNameLst>
                                      </p:cBhvr>
                                      <p:tavLst>
                                        <p:tav tm="0">
                                          <p:val>
                                            <p:clrVal>
                                              <a:schemeClr val="accent2"/>
                                            </p:clrVal>
                                          </p:val>
                                        </p:tav>
                                        <p:tav tm="50000">
                                          <p:val>
                                            <p:clrVal>
                                              <a:schemeClr val="hlink"/>
                                            </p:clrVal>
                                          </p:val>
                                        </p:tav>
                                      </p:tavLst>
                                    </p:anim>
                                    <p:set>
                                      <p:cBhvr>
                                        <p:cTn id="29" dur="80"/>
                                        <p:tgtEl>
                                          <p:spTgt spid="81926"/>
                                        </p:tgtEl>
                                        <p:attrNameLst>
                                          <p:attrName>fill.type</p:attrName>
                                        </p:attrNameLst>
                                      </p:cBhvr>
                                      <p:to>
                                        <p:strVal val="solid"/>
                                      </p:to>
                                    </p:set>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grpId="0" nodeType="clickEffect">
                                  <p:stCondLst>
                                    <p:cond delay="0"/>
                                  </p:stCondLst>
                                  <p:childTnLst>
                                    <p:set>
                                      <p:cBhvr>
                                        <p:cTn id="33" dur="1" fill="hold">
                                          <p:stCondLst>
                                            <p:cond delay="0"/>
                                          </p:stCondLst>
                                        </p:cTn>
                                        <p:tgtEl>
                                          <p:spTgt spid="81927"/>
                                        </p:tgtEl>
                                        <p:attrNameLst>
                                          <p:attrName>style.visibility</p:attrName>
                                        </p:attrNameLst>
                                      </p:cBhvr>
                                      <p:to>
                                        <p:strVal val="visible"/>
                                      </p:to>
                                    </p:set>
                                    <p:animEffect transition="in" filter="wipe(down)">
                                      <p:cBhvr>
                                        <p:cTn id="34" dur="580">
                                          <p:stCondLst>
                                            <p:cond delay="0"/>
                                          </p:stCondLst>
                                        </p:cTn>
                                        <p:tgtEl>
                                          <p:spTgt spid="81927"/>
                                        </p:tgtEl>
                                      </p:cBhvr>
                                    </p:animEffect>
                                    <p:anim calcmode="lin" valueType="num">
                                      <p:cBhvr>
                                        <p:cTn id="35" dur="1822" tmFilter="0,0; 0.14,0.36; 0.43,0.73; 0.71,0.91; 1.0,1.0">
                                          <p:stCondLst>
                                            <p:cond delay="0"/>
                                          </p:stCondLst>
                                        </p:cTn>
                                        <p:tgtEl>
                                          <p:spTgt spid="81927"/>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81927"/>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81927"/>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81927"/>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81927"/>
                                        </p:tgtEl>
                                        <p:attrNameLst>
                                          <p:attrName>ppt_y</p:attrName>
                                        </p:attrNameLst>
                                      </p:cBhvr>
                                      <p:tavLst>
                                        <p:tav tm="0" fmla="#ppt_y-sin(pi*$)/81">
                                          <p:val>
                                            <p:fltVal val="0"/>
                                          </p:val>
                                        </p:tav>
                                        <p:tav tm="100000">
                                          <p:val>
                                            <p:fltVal val="1"/>
                                          </p:val>
                                        </p:tav>
                                      </p:tavLst>
                                    </p:anim>
                                    <p:animScale>
                                      <p:cBhvr>
                                        <p:cTn id="40" dur="26">
                                          <p:stCondLst>
                                            <p:cond delay="650"/>
                                          </p:stCondLst>
                                        </p:cTn>
                                        <p:tgtEl>
                                          <p:spTgt spid="81927"/>
                                        </p:tgtEl>
                                      </p:cBhvr>
                                      <p:to x="100000" y="60000"/>
                                    </p:animScale>
                                    <p:animScale>
                                      <p:cBhvr>
                                        <p:cTn id="41" dur="166" decel="50000">
                                          <p:stCondLst>
                                            <p:cond delay="676"/>
                                          </p:stCondLst>
                                        </p:cTn>
                                        <p:tgtEl>
                                          <p:spTgt spid="81927"/>
                                        </p:tgtEl>
                                      </p:cBhvr>
                                      <p:to x="100000" y="100000"/>
                                    </p:animScale>
                                    <p:animScale>
                                      <p:cBhvr>
                                        <p:cTn id="42" dur="26">
                                          <p:stCondLst>
                                            <p:cond delay="1312"/>
                                          </p:stCondLst>
                                        </p:cTn>
                                        <p:tgtEl>
                                          <p:spTgt spid="81927"/>
                                        </p:tgtEl>
                                      </p:cBhvr>
                                      <p:to x="100000" y="80000"/>
                                    </p:animScale>
                                    <p:animScale>
                                      <p:cBhvr>
                                        <p:cTn id="43" dur="166" decel="50000">
                                          <p:stCondLst>
                                            <p:cond delay="1338"/>
                                          </p:stCondLst>
                                        </p:cTn>
                                        <p:tgtEl>
                                          <p:spTgt spid="81927"/>
                                        </p:tgtEl>
                                      </p:cBhvr>
                                      <p:to x="100000" y="100000"/>
                                    </p:animScale>
                                    <p:animScale>
                                      <p:cBhvr>
                                        <p:cTn id="44" dur="26">
                                          <p:stCondLst>
                                            <p:cond delay="1642"/>
                                          </p:stCondLst>
                                        </p:cTn>
                                        <p:tgtEl>
                                          <p:spTgt spid="81927"/>
                                        </p:tgtEl>
                                      </p:cBhvr>
                                      <p:to x="100000" y="90000"/>
                                    </p:animScale>
                                    <p:animScale>
                                      <p:cBhvr>
                                        <p:cTn id="45" dur="166" decel="50000">
                                          <p:stCondLst>
                                            <p:cond delay="1668"/>
                                          </p:stCondLst>
                                        </p:cTn>
                                        <p:tgtEl>
                                          <p:spTgt spid="81927"/>
                                        </p:tgtEl>
                                      </p:cBhvr>
                                      <p:to x="100000" y="100000"/>
                                    </p:animScale>
                                    <p:animScale>
                                      <p:cBhvr>
                                        <p:cTn id="46" dur="26">
                                          <p:stCondLst>
                                            <p:cond delay="1808"/>
                                          </p:stCondLst>
                                        </p:cTn>
                                        <p:tgtEl>
                                          <p:spTgt spid="81927"/>
                                        </p:tgtEl>
                                      </p:cBhvr>
                                      <p:to x="100000" y="95000"/>
                                    </p:animScale>
                                    <p:animScale>
                                      <p:cBhvr>
                                        <p:cTn id="47" dur="166" decel="50000">
                                          <p:stCondLst>
                                            <p:cond delay="1834"/>
                                          </p:stCondLst>
                                        </p:cTn>
                                        <p:tgtEl>
                                          <p:spTgt spid="8192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autoUpdateAnimBg="0"/>
      <p:bldP spid="81926" grpId="0"/>
      <p:bldP spid="8192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B96DDA2-3D96-4B06-8D12-1FEE38D01D14}"/>
              </a:ext>
            </a:extLst>
          </p:cNvPr>
          <p:cNvSpPr>
            <a:spLocks noGrp="1"/>
          </p:cNvSpPr>
          <p:nvPr>
            <p:ph type="title"/>
          </p:nvPr>
        </p:nvSpPr>
        <p:spPr>
          <a:xfrm>
            <a:off x="539552" y="17447"/>
            <a:ext cx="8229600" cy="819265"/>
          </a:xfrm>
        </p:spPr>
        <p:txBody>
          <a:bodyPr>
            <a:normAutofit fontScale="90000"/>
          </a:bodyPr>
          <a:lstStyle/>
          <a:p>
            <a:pPr algn="ctr"/>
            <a:r>
              <a:rPr lang="tr-TR" sz="5400" b="1" u="sng" dirty="0">
                <a:effectLst>
                  <a:outerShdw blurRad="38100" dist="38100" dir="2700000" algn="tl">
                    <a:srgbClr val="000000">
                      <a:alpha val="43137"/>
                    </a:srgbClr>
                  </a:outerShdw>
                </a:effectLst>
              </a:rPr>
              <a:t>KURS PROGRAMI</a:t>
            </a:r>
            <a:endParaRPr lang="tr-TR" dirty="0"/>
          </a:p>
        </p:txBody>
      </p:sp>
      <p:pic>
        <p:nvPicPr>
          <p:cNvPr id="4" name="İçerik Yer Tutucusu 3">
            <a:extLst>
              <a:ext uri="{FF2B5EF4-FFF2-40B4-BE49-F238E27FC236}">
                <a16:creationId xmlns:a16="http://schemas.microsoft.com/office/drawing/2014/main" id="{1EC50FE6-C198-49C9-9826-28C3BC0A496C}"/>
              </a:ext>
            </a:extLst>
          </p:cNvPr>
          <p:cNvPicPr>
            <a:picLocks noGrp="1" noChangeAspect="1"/>
          </p:cNvPicPr>
          <p:nvPr>
            <p:ph idx="1"/>
          </p:nvPr>
        </p:nvPicPr>
        <p:blipFill>
          <a:blip r:embed="rId2" cstate="print"/>
          <a:stretch>
            <a:fillRect/>
          </a:stretch>
        </p:blipFill>
        <p:spPr>
          <a:xfrm>
            <a:off x="0" y="836713"/>
            <a:ext cx="7795368" cy="6021287"/>
          </a:xfrm>
          <a:prstGeom prst="rect">
            <a:avLst/>
          </a:prstGeom>
        </p:spPr>
      </p:pic>
      <p:graphicFrame>
        <p:nvGraphicFramePr>
          <p:cNvPr id="3" name="Tablo 4">
            <a:extLst>
              <a:ext uri="{FF2B5EF4-FFF2-40B4-BE49-F238E27FC236}">
                <a16:creationId xmlns:a16="http://schemas.microsoft.com/office/drawing/2014/main" id="{FE39D141-E9E8-4407-B709-6C12D2EB32A4}"/>
              </a:ext>
            </a:extLst>
          </p:cNvPr>
          <p:cNvGraphicFramePr>
            <a:graphicFrameLocks noGrp="1"/>
          </p:cNvGraphicFramePr>
          <p:nvPr>
            <p:extLst>
              <p:ext uri="{D42A27DB-BD31-4B8C-83A1-F6EECF244321}">
                <p14:modId xmlns:p14="http://schemas.microsoft.com/office/powerpoint/2010/main" val="1945181793"/>
              </p:ext>
            </p:extLst>
          </p:nvPr>
        </p:nvGraphicFramePr>
        <p:xfrm>
          <a:off x="7795368" y="1196751"/>
          <a:ext cx="1348632" cy="5406321"/>
        </p:xfrm>
        <a:graphic>
          <a:graphicData uri="http://schemas.openxmlformats.org/drawingml/2006/table">
            <a:tbl>
              <a:tblPr firstRow="1" bandRow="1">
                <a:tableStyleId>{5C22544A-7EE6-4342-B048-85BDC9FD1C3A}</a:tableStyleId>
              </a:tblPr>
              <a:tblGrid>
                <a:gridCol w="1348632">
                  <a:extLst>
                    <a:ext uri="{9D8B030D-6E8A-4147-A177-3AD203B41FA5}">
                      <a16:colId xmlns:a16="http://schemas.microsoft.com/office/drawing/2014/main" val="2527519556"/>
                    </a:ext>
                  </a:extLst>
                </a:gridCol>
              </a:tblGrid>
              <a:tr h="405376">
                <a:tc>
                  <a:txBody>
                    <a:bodyPr/>
                    <a:lstStyle/>
                    <a:p>
                      <a:r>
                        <a:rPr lang="tr-TR" dirty="0"/>
                        <a:t>Soru sayısı</a:t>
                      </a:r>
                    </a:p>
                  </a:txBody>
                  <a:tcPr/>
                </a:tc>
                <a:extLst>
                  <a:ext uri="{0D108BD9-81ED-4DB2-BD59-A6C34878D82A}">
                    <a16:rowId xmlns:a16="http://schemas.microsoft.com/office/drawing/2014/main" val="3627165578"/>
                  </a:ext>
                </a:extLst>
              </a:tr>
              <a:tr h="460479">
                <a:tc>
                  <a:txBody>
                    <a:bodyPr/>
                    <a:lstStyle/>
                    <a:p>
                      <a:pPr algn="ctr"/>
                      <a:r>
                        <a:rPr lang="tr-TR" dirty="0"/>
                        <a:t>5</a:t>
                      </a:r>
                    </a:p>
                  </a:txBody>
                  <a:tcPr/>
                </a:tc>
                <a:extLst>
                  <a:ext uri="{0D108BD9-81ED-4DB2-BD59-A6C34878D82A}">
                    <a16:rowId xmlns:a16="http://schemas.microsoft.com/office/drawing/2014/main" val="1511642231"/>
                  </a:ext>
                </a:extLst>
              </a:tr>
              <a:tr h="358282">
                <a:tc>
                  <a:txBody>
                    <a:bodyPr/>
                    <a:lstStyle/>
                    <a:p>
                      <a:pPr algn="ctr"/>
                      <a:r>
                        <a:rPr lang="tr-TR" dirty="0"/>
                        <a:t>3</a:t>
                      </a:r>
                    </a:p>
                  </a:txBody>
                  <a:tcPr/>
                </a:tc>
                <a:extLst>
                  <a:ext uri="{0D108BD9-81ED-4DB2-BD59-A6C34878D82A}">
                    <a16:rowId xmlns:a16="http://schemas.microsoft.com/office/drawing/2014/main" val="549013881"/>
                  </a:ext>
                </a:extLst>
              </a:tr>
              <a:tr h="496578">
                <a:tc>
                  <a:txBody>
                    <a:bodyPr/>
                    <a:lstStyle/>
                    <a:p>
                      <a:pPr algn="ctr"/>
                      <a:r>
                        <a:rPr lang="tr-TR" dirty="0"/>
                        <a:t>10</a:t>
                      </a:r>
                    </a:p>
                  </a:txBody>
                  <a:tcPr/>
                </a:tc>
                <a:extLst>
                  <a:ext uri="{0D108BD9-81ED-4DB2-BD59-A6C34878D82A}">
                    <a16:rowId xmlns:a16="http://schemas.microsoft.com/office/drawing/2014/main" val="2205287813"/>
                  </a:ext>
                </a:extLst>
              </a:tr>
              <a:tr h="648072">
                <a:tc>
                  <a:txBody>
                    <a:bodyPr/>
                    <a:lstStyle/>
                    <a:p>
                      <a:pPr algn="ctr"/>
                      <a:r>
                        <a:rPr lang="tr-TR" dirty="0"/>
                        <a:t>5</a:t>
                      </a:r>
                    </a:p>
                  </a:txBody>
                  <a:tcPr/>
                </a:tc>
                <a:extLst>
                  <a:ext uri="{0D108BD9-81ED-4DB2-BD59-A6C34878D82A}">
                    <a16:rowId xmlns:a16="http://schemas.microsoft.com/office/drawing/2014/main" val="576108425"/>
                  </a:ext>
                </a:extLst>
              </a:tr>
              <a:tr h="550998">
                <a:tc>
                  <a:txBody>
                    <a:bodyPr/>
                    <a:lstStyle/>
                    <a:p>
                      <a:pPr algn="ctr"/>
                      <a:r>
                        <a:rPr lang="tr-TR" dirty="0"/>
                        <a:t>5</a:t>
                      </a:r>
                    </a:p>
                  </a:txBody>
                  <a:tcPr/>
                </a:tc>
                <a:extLst>
                  <a:ext uri="{0D108BD9-81ED-4DB2-BD59-A6C34878D82A}">
                    <a16:rowId xmlns:a16="http://schemas.microsoft.com/office/drawing/2014/main" val="3748450299"/>
                  </a:ext>
                </a:extLst>
              </a:tr>
              <a:tr h="385106">
                <a:tc>
                  <a:txBody>
                    <a:bodyPr/>
                    <a:lstStyle/>
                    <a:p>
                      <a:pPr algn="ctr"/>
                      <a:r>
                        <a:rPr lang="tr-TR" dirty="0"/>
                        <a:t>10</a:t>
                      </a:r>
                    </a:p>
                  </a:txBody>
                  <a:tcPr/>
                </a:tc>
                <a:extLst>
                  <a:ext uri="{0D108BD9-81ED-4DB2-BD59-A6C34878D82A}">
                    <a16:rowId xmlns:a16="http://schemas.microsoft.com/office/drawing/2014/main" val="313054188"/>
                  </a:ext>
                </a:extLst>
              </a:tr>
              <a:tr h="504056">
                <a:tc>
                  <a:txBody>
                    <a:bodyPr/>
                    <a:lstStyle/>
                    <a:p>
                      <a:pPr algn="ctr"/>
                      <a:r>
                        <a:rPr lang="tr-TR" dirty="0"/>
                        <a:t>5</a:t>
                      </a:r>
                    </a:p>
                  </a:txBody>
                  <a:tcPr/>
                </a:tc>
                <a:extLst>
                  <a:ext uri="{0D108BD9-81ED-4DB2-BD59-A6C34878D82A}">
                    <a16:rowId xmlns:a16="http://schemas.microsoft.com/office/drawing/2014/main" val="908476439"/>
                  </a:ext>
                </a:extLst>
              </a:tr>
              <a:tr h="432048">
                <a:tc>
                  <a:txBody>
                    <a:bodyPr/>
                    <a:lstStyle/>
                    <a:p>
                      <a:pPr algn="ctr"/>
                      <a:r>
                        <a:rPr lang="tr-TR" dirty="0"/>
                        <a:t>4</a:t>
                      </a:r>
                    </a:p>
                  </a:txBody>
                  <a:tcPr/>
                </a:tc>
                <a:extLst>
                  <a:ext uri="{0D108BD9-81ED-4DB2-BD59-A6C34878D82A}">
                    <a16:rowId xmlns:a16="http://schemas.microsoft.com/office/drawing/2014/main" val="518621227"/>
                  </a:ext>
                </a:extLst>
              </a:tr>
              <a:tr h="792088">
                <a:tc>
                  <a:txBody>
                    <a:bodyPr/>
                    <a:lstStyle/>
                    <a:p>
                      <a:pPr algn="ctr"/>
                      <a:r>
                        <a:rPr lang="tr-TR" dirty="0"/>
                        <a:t>3</a:t>
                      </a:r>
                    </a:p>
                  </a:txBody>
                  <a:tcPr/>
                </a:tc>
                <a:extLst>
                  <a:ext uri="{0D108BD9-81ED-4DB2-BD59-A6C34878D82A}">
                    <a16:rowId xmlns:a16="http://schemas.microsoft.com/office/drawing/2014/main" val="3377626017"/>
                  </a:ext>
                </a:extLst>
              </a:tr>
              <a:tr h="181395">
                <a:tc>
                  <a:txBody>
                    <a:bodyPr/>
                    <a:lstStyle/>
                    <a:p>
                      <a:pPr algn="ctr"/>
                      <a:r>
                        <a:rPr lang="tr-TR" dirty="0"/>
                        <a:t>50</a:t>
                      </a:r>
                    </a:p>
                  </a:txBody>
                  <a:tcPr/>
                </a:tc>
                <a:extLst>
                  <a:ext uri="{0D108BD9-81ED-4DB2-BD59-A6C34878D82A}">
                    <a16:rowId xmlns:a16="http://schemas.microsoft.com/office/drawing/2014/main" val="2392718914"/>
                  </a:ext>
                </a:extLst>
              </a:tr>
            </a:tbl>
          </a:graphicData>
        </a:graphic>
      </p:graphicFrame>
    </p:spTree>
    <p:extLst>
      <p:ext uri="{BB962C8B-B14F-4D97-AF65-F5344CB8AC3E}">
        <p14:creationId xmlns:p14="http://schemas.microsoft.com/office/powerpoint/2010/main" val="25684278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ctrTitle"/>
          </p:nvPr>
        </p:nvSpPr>
        <p:spPr>
          <a:xfrm>
            <a:off x="179388" y="260350"/>
            <a:ext cx="6694487" cy="792163"/>
          </a:xfrm>
        </p:spPr>
        <p:txBody>
          <a:bodyPr>
            <a:normAutofit fontScale="90000"/>
          </a:bodyPr>
          <a:lstStyle/>
          <a:p>
            <a:pPr eaLnBrk="1" hangingPunct="1"/>
            <a:r>
              <a:rPr lang="tr-TR"/>
              <a:t>UYARI !!!!!!!!!!</a:t>
            </a:r>
          </a:p>
        </p:txBody>
      </p:sp>
      <p:sp>
        <p:nvSpPr>
          <p:cNvPr id="82947" name="Rectangle 3"/>
          <p:cNvSpPr>
            <a:spLocks noGrp="1" noChangeArrowheads="1"/>
          </p:cNvSpPr>
          <p:nvPr>
            <p:ph type="subTitle" idx="1"/>
          </p:nvPr>
        </p:nvSpPr>
        <p:spPr>
          <a:xfrm>
            <a:off x="0" y="2420938"/>
            <a:ext cx="9144000" cy="1752600"/>
          </a:xfrm>
        </p:spPr>
        <p:txBody>
          <a:bodyPr/>
          <a:lstStyle/>
          <a:p>
            <a:pPr eaLnBrk="1" hangingPunct="1">
              <a:lnSpc>
                <a:spcPct val="90000"/>
              </a:lnSpc>
            </a:pPr>
            <a:r>
              <a:rPr lang="tr-TR">
                <a:solidFill>
                  <a:srgbClr val="CCFFCC"/>
                </a:solidFill>
              </a:rPr>
              <a:t>BU NEDENLE ; İŞYERİNİZDE ÇIRAK OLARAK ÇALIŞTIRDIĞINIZ KİŞİLERİ  MESLEKİ EĞİTİM MERKEZLERİNE  BİLDİRİP, KAYDINI YAPTIRMANIZ KANUNEN ZORUNLUDUR………</a:t>
            </a:r>
          </a:p>
        </p:txBody>
      </p:sp>
      <p:sp>
        <p:nvSpPr>
          <p:cNvPr id="82948" name="Text Box 4"/>
          <p:cNvSpPr txBox="1">
            <a:spLocks noChangeArrowheads="1"/>
          </p:cNvSpPr>
          <p:nvPr/>
        </p:nvSpPr>
        <p:spPr bwMode="auto">
          <a:xfrm>
            <a:off x="1" y="5516563"/>
            <a:ext cx="9144000" cy="1384995"/>
          </a:xfrm>
          <a:prstGeom prst="rect">
            <a:avLst/>
          </a:prstGeom>
          <a:noFill/>
          <a:ln w="9525">
            <a:noFill/>
            <a:miter lim="800000"/>
            <a:headEnd/>
            <a:tailEnd/>
          </a:ln>
        </p:spPr>
        <p:txBody>
          <a:bodyPr wrap="square">
            <a:spAutoFit/>
          </a:bodyPr>
          <a:lstStyle/>
          <a:p>
            <a:pPr>
              <a:spcBef>
                <a:spcPct val="50000"/>
              </a:spcBef>
            </a:pPr>
            <a:r>
              <a:rPr lang="tr-TR" sz="2400" b="1" i="1" dirty="0">
                <a:solidFill>
                  <a:srgbClr val="66FF66"/>
                </a:solidFill>
              </a:rPr>
              <a:t>MESLEKİ EĞİTİM MERKEZİNE KAYDI YAPILAN ÇIRAĞIN SİGORTASI,</a:t>
            </a:r>
            <a:r>
              <a:rPr lang="tr-TR" dirty="0"/>
              <a:t> </a:t>
            </a:r>
            <a:r>
              <a:rPr lang="tr-TR" sz="2400" b="1" i="1" dirty="0">
                <a:solidFill>
                  <a:srgbClr val="66FF66"/>
                </a:solidFill>
              </a:rPr>
              <a:t>EĞİTİMİ SÜRESİNCE KURUM TARAFINDAN             </a:t>
            </a:r>
          </a:p>
          <a:p>
            <a:pPr>
              <a:spcBef>
                <a:spcPct val="50000"/>
              </a:spcBef>
            </a:pPr>
            <a:r>
              <a:rPr lang="tr-TR" sz="2400" b="1" i="1" dirty="0">
                <a:solidFill>
                  <a:srgbClr val="66FF66"/>
                </a:solidFill>
              </a:rPr>
              <a:t>                                 ÖDENMEKTEDİR….</a:t>
            </a:r>
          </a:p>
        </p:txBody>
      </p:sp>
      <p:pic>
        <p:nvPicPr>
          <p:cNvPr id="50181" name="Picture 5" descr="j0285290"/>
          <p:cNvPicPr>
            <a:picLocks noChangeAspect="1" noChangeArrowheads="1" noCrop="1"/>
          </p:cNvPicPr>
          <p:nvPr/>
        </p:nvPicPr>
        <p:blipFill>
          <a:blip r:embed="rId3" cstate="print"/>
          <a:srcRect/>
          <a:stretch>
            <a:fillRect/>
          </a:stretch>
        </p:blipFill>
        <p:spPr bwMode="auto">
          <a:xfrm>
            <a:off x="7839075" y="0"/>
            <a:ext cx="1304925" cy="1543050"/>
          </a:xfrm>
          <a:prstGeom prst="rect">
            <a:avLst/>
          </a:prstGeom>
          <a:noFill/>
          <a:ln w="9525">
            <a:noFill/>
            <a:miter lim="800000"/>
            <a:headEnd/>
            <a:tailEnd/>
          </a:ln>
        </p:spPr>
      </p:pic>
      <p:sp>
        <p:nvSpPr>
          <p:cNvPr id="82950" name="Text Box 6"/>
          <p:cNvSpPr txBox="1">
            <a:spLocks noChangeArrowheads="1"/>
          </p:cNvSpPr>
          <p:nvPr/>
        </p:nvSpPr>
        <p:spPr bwMode="auto">
          <a:xfrm>
            <a:off x="179388" y="1484313"/>
            <a:ext cx="8353425" cy="701675"/>
          </a:xfrm>
          <a:prstGeom prst="rect">
            <a:avLst/>
          </a:prstGeom>
          <a:noFill/>
          <a:ln w="9525">
            <a:noFill/>
            <a:miter lim="800000"/>
            <a:headEnd/>
            <a:tailEnd/>
          </a:ln>
        </p:spPr>
        <p:txBody>
          <a:bodyPr>
            <a:spAutoFit/>
          </a:bodyPr>
          <a:lstStyle/>
          <a:p>
            <a:pPr>
              <a:spcBef>
                <a:spcPct val="50000"/>
              </a:spcBef>
            </a:pPr>
            <a:r>
              <a:rPr lang="tr-TR" sz="2000" b="1">
                <a:solidFill>
                  <a:schemeClr val="tx2"/>
                </a:solidFill>
              </a:rPr>
              <a:t>ÇIRAKLIK EĞİTİMİ İSTEĞE BAĞLI BİR MESLEK EĞİTİMİ DEĞİLDİR. </a:t>
            </a:r>
            <a:br>
              <a:rPr lang="tr-TR" sz="2000" b="1">
                <a:solidFill>
                  <a:schemeClr val="tx2"/>
                </a:solidFill>
              </a:rPr>
            </a:br>
            <a:r>
              <a:rPr lang="tr-TR" sz="2000" b="1">
                <a:solidFill>
                  <a:schemeClr val="tx2"/>
                </a:solidFill>
              </a:rPr>
              <a:t>ZORUNLU BİR MESLEKİ EĞİTİMDİR</a:t>
            </a:r>
          </a:p>
        </p:txBody>
      </p:sp>
      <p:pic>
        <p:nvPicPr>
          <p:cNvPr id="82951" name="Piano_Sonata_No_14_in_C_minor-II_Moonlight.mp3">
            <a:hlinkClick r:id="" action="ppaction://media"/>
          </p:cNvPr>
          <p:cNvPicPr>
            <a:picLocks noRot="1" noChangeAspect="1" noChangeArrowheads="1"/>
          </p:cNvPicPr>
          <p:nvPr>
            <a:audioFile r:link="rId1"/>
          </p:nvPr>
        </p:nvPicPr>
        <p:blipFill>
          <a:blip r:embed="rId4" cstate="print"/>
          <a:srcRect/>
          <a:stretch>
            <a:fillRect/>
          </a:stretch>
        </p:blipFill>
        <p:spPr bwMode="auto">
          <a:xfrm>
            <a:off x="4419600" y="3276600"/>
            <a:ext cx="304800" cy="304800"/>
          </a:xfrm>
          <a:prstGeom prst="rect">
            <a:avLst/>
          </a:prstGeom>
          <a:noFill/>
          <a:ln w="9525">
            <a:noFill/>
            <a:miter lim="800000"/>
            <a:headEnd/>
            <a:tailEnd/>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82951"/>
                                        </p:tgtEl>
                                      </p:cBhvr>
                                    </p:cmd>
                                  </p:childTnLst>
                                </p:cTn>
                              </p:par>
                              <p:par>
                                <p:cTn id="7" presetID="30" presetClass="entr" presetSubtype="0" fill="hold" grpId="0" nodeType="withEffect">
                                  <p:stCondLst>
                                    <p:cond delay="0"/>
                                  </p:stCondLst>
                                  <p:childTnLst>
                                    <p:set>
                                      <p:cBhvr>
                                        <p:cTn id="8" dur="1" fill="hold">
                                          <p:stCondLst>
                                            <p:cond delay="0"/>
                                          </p:stCondLst>
                                        </p:cTn>
                                        <p:tgtEl>
                                          <p:spTgt spid="82946"/>
                                        </p:tgtEl>
                                        <p:attrNameLst>
                                          <p:attrName>style.visibility</p:attrName>
                                        </p:attrNameLst>
                                      </p:cBhvr>
                                      <p:to>
                                        <p:strVal val="visible"/>
                                      </p:to>
                                    </p:set>
                                    <p:animEffect transition="in" filter="fade">
                                      <p:cBhvr>
                                        <p:cTn id="9" dur="800" decel="100000"/>
                                        <p:tgtEl>
                                          <p:spTgt spid="82946"/>
                                        </p:tgtEl>
                                      </p:cBhvr>
                                    </p:animEffect>
                                    <p:anim calcmode="lin" valueType="num">
                                      <p:cBhvr>
                                        <p:cTn id="10" dur="800" decel="100000" fill="hold"/>
                                        <p:tgtEl>
                                          <p:spTgt spid="82946"/>
                                        </p:tgtEl>
                                        <p:attrNameLst>
                                          <p:attrName>style.rotation</p:attrName>
                                        </p:attrNameLst>
                                      </p:cBhvr>
                                      <p:tavLst>
                                        <p:tav tm="0">
                                          <p:val>
                                            <p:fltVal val="-90"/>
                                          </p:val>
                                        </p:tav>
                                        <p:tav tm="100000">
                                          <p:val>
                                            <p:fltVal val="0"/>
                                          </p:val>
                                        </p:tav>
                                      </p:tavLst>
                                    </p:anim>
                                    <p:anim calcmode="lin" valueType="num">
                                      <p:cBhvr>
                                        <p:cTn id="11" dur="800" decel="100000" fill="hold"/>
                                        <p:tgtEl>
                                          <p:spTgt spid="82946"/>
                                        </p:tgtEl>
                                        <p:attrNameLst>
                                          <p:attrName>ppt_x</p:attrName>
                                        </p:attrNameLst>
                                      </p:cBhvr>
                                      <p:tavLst>
                                        <p:tav tm="0">
                                          <p:val>
                                            <p:strVal val="#ppt_x+0.4"/>
                                          </p:val>
                                        </p:tav>
                                        <p:tav tm="100000">
                                          <p:val>
                                            <p:strVal val="#ppt_x-0.05"/>
                                          </p:val>
                                        </p:tav>
                                      </p:tavLst>
                                    </p:anim>
                                    <p:anim calcmode="lin" valueType="num">
                                      <p:cBhvr>
                                        <p:cTn id="12" dur="800" decel="100000" fill="hold"/>
                                        <p:tgtEl>
                                          <p:spTgt spid="82946"/>
                                        </p:tgtEl>
                                        <p:attrNameLst>
                                          <p:attrName>ppt_y</p:attrName>
                                        </p:attrNameLst>
                                      </p:cBhvr>
                                      <p:tavLst>
                                        <p:tav tm="0">
                                          <p:val>
                                            <p:strVal val="#ppt_y-0.4"/>
                                          </p:val>
                                        </p:tav>
                                        <p:tav tm="100000">
                                          <p:val>
                                            <p:strVal val="#ppt_y+0.1"/>
                                          </p:val>
                                        </p:tav>
                                      </p:tavLst>
                                    </p:anim>
                                    <p:anim calcmode="lin" valueType="num">
                                      <p:cBhvr>
                                        <p:cTn id="13" dur="200" accel="100000" fill="hold">
                                          <p:stCondLst>
                                            <p:cond delay="800"/>
                                          </p:stCondLst>
                                        </p:cTn>
                                        <p:tgtEl>
                                          <p:spTgt spid="82946"/>
                                        </p:tgtEl>
                                        <p:attrNameLst>
                                          <p:attrName>ppt_x</p:attrName>
                                        </p:attrNameLst>
                                      </p:cBhvr>
                                      <p:tavLst>
                                        <p:tav tm="0">
                                          <p:val>
                                            <p:strVal val="#ppt_x-0.05"/>
                                          </p:val>
                                        </p:tav>
                                        <p:tav tm="100000">
                                          <p:val>
                                            <p:strVal val="#ppt_x"/>
                                          </p:val>
                                        </p:tav>
                                      </p:tavLst>
                                    </p:anim>
                                    <p:anim calcmode="lin" valueType="num">
                                      <p:cBhvr>
                                        <p:cTn id="14" dur="200" accel="100000" fill="hold">
                                          <p:stCondLst>
                                            <p:cond delay="800"/>
                                          </p:stCondLst>
                                        </p:cTn>
                                        <p:tgtEl>
                                          <p:spTgt spid="82946"/>
                                        </p:tgtEl>
                                        <p:attrNameLst>
                                          <p:attrName>ppt_y</p:attrName>
                                        </p:attrNameLst>
                                      </p:cBhvr>
                                      <p:tavLst>
                                        <p:tav tm="0">
                                          <p:val>
                                            <p:strVal val="#ppt_y+0.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4" presetClass="entr" presetSubtype="0" fill="hold" grpId="0" nodeType="clickEffect">
                                  <p:stCondLst>
                                    <p:cond delay="0"/>
                                  </p:stCondLst>
                                  <p:childTnLst>
                                    <p:set>
                                      <p:cBhvr>
                                        <p:cTn id="18" dur="1" fill="hold">
                                          <p:stCondLst>
                                            <p:cond delay="0"/>
                                          </p:stCondLst>
                                        </p:cTn>
                                        <p:tgtEl>
                                          <p:spTgt spid="82950"/>
                                        </p:tgtEl>
                                        <p:attrNameLst>
                                          <p:attrName>style.visibility</p:attrName>
                                        </p:attrNameLst>
                                      </p:cBhvr>
                                      <p:to>
                                        <p:strVal val="visible"/>
                                      </p:to>
                                    </p:set>
                                    <p:anim from="(-#ppt_w/2)" to="(#ppt_x)" calcmode="lin" valueType="num">
                                      <p:cBhvr>
                                        <p:cTn id="19" dur="600" fill="hold">
                                          <p:stCondLst>
                                            <p:cond delay="0"/>
                                          </p:stCondLst>
                                        </p:cTn>
                                        <p:tgtEl>
                                          <p:spTgt spid="82950"/>
                                        </p:tgtEl>
                                        <p:attrNameLst>
                                          <p:attrName>ppt_x</p:attrName>
                                        </p:attrNameLst>
                                      </p:cBhvr>
                                    </p:anim>
                                    <p:anim from="0" to="-1.0" calcmode="lin" valueType="num">
                                      <p:cBhvr>
                                        <p:cTn id="20" dur="200" decel="50000" autoRev="1" fill="hold">
                                          <p:stCondLst>
                                            <p:cond delay="600"/>
                                          </p:stCondLst>
                                        </p:cTn>
                                        <p:tgtEl>
                                          <p:spTgt spid="82950"/>
                                        </p:tgtEl>
                                        <p:attrNameLst>
                                          <p:attrName>xshear</p:attrName>
                                        </p:attrNameLst>
                                      </p:cBhvr>
                                    </p:anim>
                                    <p:animScale>
                                      <p:cBhvr>
                                        <p:cTn id="21" dur="200" decel="100000" autoRev="1" fill="hold">
                                          <p:stCondLst>
                                            <p:cond delay="600"/>
                                          </p:stCondLst>
                                        </p:cTn>
                                        <p:tgtEl>
                                          <p:spTgt spid="82950"/>
                                        </p:tgtEl>
                                      </p:cBhvr>
                                      <p:from x="100000" y="100000"/>
                                      <p:to x="80000" y="100000"/>
                                    </p:animScale>
                                    <p:anim by="(#ppt_h/3+#ppt_w*0.1)" calcmode="lin" valueType="num">
                                      <p:cBhvr additive="sum">
                                        <p:cTn id="22" dur="200" decel="100000" autoRev="1" fill="hold">
                                          <p:stCondLst>
                                            <p:cond delay="600"/>
                                          </p:stCondLst>
                                        </p:cTn>
                                        <p:tgtEl>
                                          <p:spTgt spid="82950"/>
                                        </p:tgtEl>
                                        <p:attrNameLst>
                                          <p:attrName>ppt_x</p:attrName>
                                        </p:attrNameLst>
                                      </p:cBhvr>
                                    </p:anim>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grpId="0" nodeType="clickEffect">
                                  <p:stCondLst>
                                    <p:cond delay="0"/>
                                  </p:stCondLst>
                                  <p:childTnLst>
                                    <p:set>
                                      <p:cBhvr>
                                        <p:cTn id="26" dur="1" fill="hold">
                                          <p:stCondLst>
                                            <p:cond delay="0"/>
                                          </p:stCondLst>
                                        </p:cTn>
                                        <p:tgtEl>
                                          <p:spTgt spid="82947">
                                            <p:txEl>
                                              <p:pRg st="0" end="0"/>
                                            </p:txEl>
                                          </p:spTgt>
                                        </p:tgtEl>
                                        <p:attrNameLst>
                                          <p:attrName>style.visibility</p:attrName>
                                        </p:attrNameLst>
                                      </p:cBhvr>
                                      <p:to>
                                        <p:strVal val="visible"/>
                                      </p:to>
                                    </p:set>
                                    <p:animEffect transition="in" filter="fade">
                                      <p:cBhvr>
                                        <p:cTn id="27" dur="1000"/>
                                        <p:tgtEl>
                                          <p:spTgt spid="82947">
                                            <p:txEl>
                                              <p:pRg st="0" end="0"/>
                                            </p:txEl>
                                          </p:spTgt>
                                        </p:tgtEl>
                                      </p:cBhvr>
                                    </p:animEffect>
                                    <p:anim calcmode="lin" valueType="num">
                                      <p:cBhvr>
                                        <p:cTn id="28" dur="1000" fill="hold"/>
                                        <p:tgtEl>
                                          <p:spTgt spid="82947">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829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82948"/>
                                        </p:tgtEl>
                                        <p:attrNameLst>
                                          <p:attrName>style.visibility</p:attrName>
                                        </p:attrNameLst>
                                      </p:cBhvr>
                                      <p:to>
                                        <p:strVal val="visible"/>
                                      </p:to>
                                    </p:set>
                                    <p:anim calcmode="lin" valueType="num">
                                      <p:cBhvr>
                                        <p:cTn id="34" dur="500" fill="hold"/>
                                        <p:tgtEl>
                                          <p:spTgt spid="82948"/>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82948"/>
                                        </p:tgtEl>
                                        <p:attrNameLst>
                                          <p:attrName>ppt_y</p:attrName>
                                        </p:attrNameLst>
                                      </p:cBhvr>
                                      <p:tavLst>
                                        <p:tav tm="0">
                                          <p:val>
                                            <p:strVal val="#ppt_y"/>
                                          </p:val>
                                        </p:tav>
                                        <p:tav tm="100000">
                                          <p:val>
                                            <p:strVal val="#ppt_y"/>
                                          </p:val>
                                        </p:tav>
                                      </p:tavLst>
                                    </p:anim>
                                    <p:anim calcmode="lin" valueType="num">
                                      <p:cBhvr>
                                        <p:cTn id="36" dur="500" fill="hold"/>
                                        <p:tgtEl>
                                          <p:spTgt spid="82948"/>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82948"/>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82948"/>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39" fill="remove" display="0">
                  <p:stCondLst>
                    <p:cond delay="indefinite"/>
                  </p:stCondLst>
                  <p:endCondLst>
                    <p:cond evt="onPrev" delay="0">
                      <p:tgtEl>
                        <p:sldTgt/>
                      </p:tgtEl>
                    </p:cond>
                    <p:cond evt="onStopAudio" delay="0">
                      <p:tgtEl>
                        <p:sldTgt/>
                      </p:tgtEl>
                    </p:cond>
                  </p:endCondLst>
                </p:cTn>
                <p:tgtEl>
                  <p:spTgt spid="82951"/>
                </p:tgtEl>
              </p:cMediaNode>
            </p:audio>
          </p:childTnLst>
        </p:cTn>
      </p:par>
    </p:tnLst>
    <p:bldLst>
      <p:bldP spid="82946" grpId="0"/>
      <p:bldP spid="82947" grpId="0" build="p"/>
      <p:bldP spid="82948" grpId="0"/>
      <p:bldP spid="8295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0" y="0"/>
            <a:ext cx="9144000" cy="620688"/>
          </a:xfrm>
        </p:spPr>
        <p:txBody>
          <a:bodyPr>
            <a:normAutofit fontScale="90000"/>
          </a:bodyPr>
          <a:lstStyle/>
          <a:p>
            <a:pPr eaLnBrk="1" hangingPunct="1">
              <a:defRPr/>
            </a:pPr>
            <a:r>
              <a:rPr lang="tr-TR" b="1" i="1" u="sng" dirty="0">
                <a:solidFill>
                  <a:srgbClr val="C00000"/>
                </a:solidFill>
                <a:effectLst>
                  <a:outerShdw blurRad="38100" dist="38100" dir="2700000" algn="tl">
                    <a:srgbClr val="000000">
                      <a:alpha val="43137"/>
                    </a:srgbClr>
                  </a:outerShdw>
                </a:effectLst>
              </a:rPr>
              <a:t>ÇIRAKLIĞA GİRİŞ ŞARTLARI</a:t>
            </a:r>
          </a:p>
        </p:txBody>
      </p:sp>
      <p:sp>
        <p:nvSpPr>
          <p:cNvPr id="83971" name="Rectangle 3"/>
          <p:cNvSpPr>
            <a:spLocks noGrp="1" noChangeArrowheads="1"/>
          </p:cNvSpPr>
          <p:nvPr>
            <p:ph idx="1"/>
          </p:nvPr>
        </p:nvSpPr>
        <p:spPr>
          <a:xfrm>
            <a:off x="0" y="908050"/>
            <a:ext cx="9144000" cy="3817093"/>
          </a:xfrm>
        </p:spPr>
        <p:txBody>
          <a:bodyPr>
            <a:normAutofit fontScale="55000" lnSpcReduction="20000"/>
          </a:bodyPr>
          <a:lstStyle/>
          <a:p>
            <a:pPr marL="0" indent="0" eaLnBrk="1" hangingPunct="1">
              <a:lnSpc>
                <a:spcPct val="80000"/>
              </a:lnSpc>
              <a:buNone/>
              <a:defRPr/>
            </a:pPr>
            <a:r>
              <a:rPr lang="tr-TR" sz="2800" dirty="0"/>
              <a:t> </a:t>
            </a:r>
            <a:r>
              <a:rPr lang="tr-TR" sz="4600" dirty="0">
                <a:solidFill>
                  <a:srgbClr val="0070C0"/>
                </a:solidFill>
              </a:rPr>
              <a:t> 1. İlköğretim okulu mezunu olmak, </a:t>
            </a:r>
          </a:p>
          <a:p>
            <a:pPr marL="0" indent="0" eaLnBrk="1" hangingPunct="1">
              <a:lnSpc>
                <a:spcPct val="80000"/>
              </a:lnSpc>
              <a:buNone/>
              <a:defRPr/>
            </a:pPr>
            <a:r>
              <a:rPr lang="tr-TR" sz="4600" dirty="0">
                <a:solidFill>
                  <a:srgbClr val="0070C0"/>
                </a:solidFill>
              </a:rPr>
              <a:t>  </a:t>
            </a:r>
          </a:p>
          <a:p>
            <a:pPr marL="0" indent="0" eaLnBrk="1" hangingPunct="1">
              <a:lnSpc>
                <a:spcPct val="80000"/>
              </a:lnSpc>
              <a:buNone/>
              <a:defRPr/>
            </a:pPr>
            <a:r>
              <a:rPr lang="tr-TR" sz="4600" dirty="0">
                <a:solidFill>
                  <a:srgbClr val="0070C0"/>
                </a:solidFill>
              </a:rPr>
              <a:t>2. 14 Yaşını doldurmuş, 19 Yaşından gün almamış olmak, </a:t>
            </a:r>
          </a:p>
          <a:p>
            <a:pPr marL="0" indent="0">
              <a:lnSpc>
                <a:spcPct val="80000"/>
              </a:lnSpc>
              <a:buNone/>
              <a:defRPr/>
            </a:pPr>
            <a:r>
              <a:rPr lang="tr-TR" sz="4600" dirty="0">
                <a:solidFill>
                  <a:srgbClr val="0070C0"/>
                </a:solidFill>
              </a:rPr>
              <a:t>          ( 19 Yaşından Büyüklerde Kayıt Olabilir. )</a:t>
            </a:r>
          </a:p>
          <a:p>
            <a:pPr marL="0" indent="0" eaLnBrk="1" hangingPunct="1">
              <a:lnSpc>
                <a:spcPct val="80000"/>
              </a:lnSpc>
              <a:buNone/>
              <a:defRPr/>
            </a:pPr>
            <a:r>
              <a:rPr lang="tr-TR" sz="4600" dirty="0">
                <a:solidFill>
                  <a:srgbClr val="0070C0"/>
                </a:solidFill>
              </a:rPr>
              <a:t> </a:t>
            </a:r>
          </a:p>
          <a:p>
            <a:pPr marL="0" indent="0" eaLnBrk="1" hangingPunct="1">
              <a:lnSpc>
                <a:spcPct val="80000"/>
              </a:lnSpc>
              <a:buNone/>
              <a:defRPr/>
            </a:pPr>
            <a:r>
              <a:rPr lang="tr-TR" sz="4600" dirty="0">
                <a:solidFill>
                  <a:srgbClr val="0070C0"/>
                </a:solidFill>
              </a:rPr>
              <a:t> 3. Bünyesi ve sağlık durumu, gireceği mesleğin gerektirdiği işleri yapmaya  uygun olmak. </a:t>
            </a:r>
          </a:p>
          <a:p>
            <a:pPr marL="0" indent="0" eaLnBrk="1" hangingPunct="1">
              <a:lnSpc>
                <a:spcPct val="80000"/>
              </a:lnSpc>
              <a:buNone/>
              <a:defRPr/>
            </a:pPr>
            <a:r>
              <a:rPr lang="tr-TR" sz="4600" dirty="0">
                <a:solidFill>
                  <a:srgbClr val="0070C0"/>
                </a:solidFill>
              </a:rPr>
              <a:t>  </a:t>
            </a:r>
          </a:p>
          <a:p>
            <a:pPr marL="0" indent="0" eaLnBrk="1" hangingPunct="1">
              <a:lnSpc>
                <a:spcPct val="80000"/>
              </a:lnSpc>
              <a:buNone/>
              <a:defRPr/>
            </a:pPr>
            <a:r>
              <a:rPr lang="tr-TR" sz="4600" dirty="0">
                <a:solidFill>
                  <a:srgbClr val="0070C0"/>
                </a:solidFill>
              </a:rPr>
              <a:t>4. Eğitim görmek istediği meslekte , bir işyeri sahibi ile </a:t>
            </a:r>
            <a:r>
              <a:rPr lang="tr-TR" sz="4600" dirty="0">
                <a:solidFill>
                  <a:srgbClr val="C00000"/>
                </a:solidFill>
                <a:hlinkClick r:id="rId2" action="ppaction://hlinkfile"/>
              </a:rPr>
              <a:t>çıraklık sözleşmesi</a:t>
            </a:r>
            <a:r>
              <a:rPr lang="tr-TR" sz="4600" dirty="0">
                <a:hlinkClick r:id="rId3"/>
              </a:rPr>
              <a:t> </a:t>
            </a:r>
            <a:r>
              <a:rPr lang="tr-TR" sz="4600" dirty="0"/>
              <a:t> </a:t>
            </a:r>
            <a:r>
              <a:rPr lang="tr-TR" sz="4600" dirty="0">
                <a:solidFill>
                  <a:srgbClr val="0070C0"/>
                </a:solidFill>
              </a:rPr>
              <a:t>imzalamak. </a:t>
            </a:r>
          </a:p>
          <a:p>
            <a:pPr marL="0" indent="0">
              <a:lnSpc>
                <a:spcPct val="80000"/>
              </a:lnSpc>
              <a:buNone/>
              <a:defRPr/>
            </a:pPr>
            <a:r>
              <a:rPr lang="tr-TR" sz="4600" dirty="0"/>
              <a:t>       </a:t>
            </a:r>
          </a:p>
          <a:p>
            <a:pPr eaLnBrk="1" hangingPunct="1">
              <a:lnSpc>
                <a:spcPct val="80000"/>
              </a:lnSpc>
              <a:buFont typeface="Wingdings" pitchFamily="2" charset="2"/>
              <a:buNone/>
              <a:defRPr/>
            </a:pPr>
            <a:endParaRPr lang="tr-TR" sz="1600" dirty="0">
              <a:solidFill>
                <a:srgbClr val="CCFF99"/>
              </a:solidFill>
            </a:endParaRPr>
          </a:p>
          <a:p>
            <a:pPr eaLnBrk="1" hangingPunct="1">
              <a:lnSpc>
                <a:spcPct val="80000"/>
              </a:lnSpc>
              <a:buFont typeface="Wingdings" pitchFamily="2" charset="2"/>
              <a:buNone/>
              <a:defRPr/>
            </a:pPr>
            <a:r>
              <a:rPr lang="tr-TR" sz="1600" dirty="0"/>
              <a:t>      </a:t>
            </a:r>
          </a:p>
        </p:txBody>
      </p:sp>
      <p:sp>
        <p:nvSpPr>
          <p:cNvPr id="83972" name="Text Box 4"/>
          <p:cNvSpPr txBox="1">
            <a:spLocks noChangeArrowheads="1"/>
          </p:cNvSpPr>
          <p:nvPr/>
        </p:nvSpPr>
        <p:spPr bwMode="auto">
          <a:xfrm>
            <a:off x="3127" y="4725144"/>
            <a:ext cx="9140873" cy="2523768"/>
          </a:xfrm>
          <a:prstGeom prst="rect">
            <a:avLst/>
          </a:prstGeom>
          <a:noFill/>
          <a:ln w="9525">
            <a:noFill/>
            <a:miter lim="800000"/>
            <a:headEnd/>
            <a:tailEnd/>
          </a:ln>
          <a:effectLst/>
        </p:spPr>
        <p:txBody>
          <a:bodyPr wrap="square">
            <a:spAutoFit/>
          </a:bodyPr>
          <a:lstStyle/>
          <a:p>
            <a:pPr>
              <a:defRPr/>
            </a:pPr>
            <a:r>
              <a:rPr lang="tr-TR" sz="2000" b="1" dirty="0">
                <a:solidFill>
                  <a:srgbClr val="FF0000"/>
                </a:solidFill>
              </a:rPr>
              <a:t>Kayıt olan çırak öğrenciler kapsamda bulunan  Meslek dallarından birinde bilgi ve beceri kazanarak Kalfalık Belgesini almak üzere sözleşme yapmak suretiyle haftada bir gün Mesleki Eğitim Merkezlerinde (Büyük İşletmeler gerekli koşulları oluştururlarsa kendi düzenledikleri yerlerde eğitim verilebilir) diğer günler işyerlerinde Pratik Eğitim görerek öğrencilik haklarından yararlanırlar. </a:t>
            </a:r>
          </a:p>
          <a:p>
            <a:pPr>
              <a:defRPr/>
            </a:pPr>
            <a:r>
              <a:rPr lang="tr-TR" sz="2000" b="1" dirty="0">
                <a:solidFill>
                  <a:srgbClr val="FF0000"/>
                </a:solidFill>
                <a:effectLst>
                  <a:outerShdw blurRad="38100" dist="38100" dir="2700000" algn="tl">
                    <a:srgbClr val="000000"/>
                  </a:outerShdw>
                </a:effectLst>
              </a:rPr>
              <a:t> </a:t>
            </a:r>
          </a:p>
          <a:p>
            <a:pPr>
              <a:spcBef>
                <a:spcPct val="50000"/>
              </a:spcBef>
              <a:defRPr/>
            </a:pPr>
            <a:endParaRPr lang="tr-TR" sz="1200" b="1"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83970"/>
                                        </p:tgtEl>
                                        <p:attrNameLst>
                                          <p:attrName>style.visibility</p:attrName>
                                        </p:attrNameLst>
                                      </p:cBhvr>
                                      <p:to>
                                        <p:strVal val="visible"/>
                                      </p:to>
                                    </p:set>
                                    <p:anim from="(-#ppt_w/2)" to="(#ppt_x)" calcmode="lin" valueType="num">
                                      <p:cBhvr>
                                        <p:cTn id="7" dur="600" fill="hold">
                                          <p:stCondLst>
                                            <p:cond delay="0"/>
                                          </p:stCondLst>
                                        </p:cTn>
                                        <p:tgtEl>
                                          <p:spTgt spid="83970"/>
                                        </p:tgtEl>
                                        <p:attrNameLst>
                                          <p:attrName>ppt_x</p:attrName>
                                        </p:attrNameLst>
                                      </p:cBhvr>
                                    </p:anim>
                                    <p:anim from="0" to="-1.0" calcmode="lin" valueType="num">
                                      <p:cBhvr>
                                        <p:cTn id="8" dur="200" decel="50000" autoRev="1" fill="hold">
                                          <p:stCondLst>
                                            <p:cond delay="600"/>
                                          </p:stCondLst>
                                        </p:cTn>
                                        <p:tgtEl>
                                          <p:spTgt spid="83970"/>
                                        </p:tgtEl>
                                        <p:attrNameLst>
                                          <p:attrName>xshear</p:attrName>
                                        </p:attrNameLst>
                                      </p:cBhvr>
                                    </p:anim>
                                    <p:animScale>
                                      <p:cBhvr>
                                        <p:cTn id="9" dur="200" decel="100000" autoRev="1" fill="hold">
                                          <p:stCondLst>
                                            <p:cond delay="600"/>
                                          </p:stCondLst>
                                        </p:cTn>
                                        <p:tgtEl>
                                          <p:spTgt spid="83970"/>
                                        </p:tgtEl>
                                      </p:cBhvr>
                                      <p:from x="100000" y="100000"/>
                                      <p:to x="80000" y="100000"/>
                                    </p:animScale>
                                    <p:anim by="(#ppt_h/3+#ppt_w*0.1)" calcmode="lin" valueType="num">
                                      <p:cBhvr additive="sum">
                                        <p:cTn id="10" dur="200" decel="100000" autoRev="1" fill="hold">
                                          <p:stCondLst>
                                            <p:cond delay="600"/>
                                          </p:stCondLst>
                                        </p:cTn>
                                        <p:tgtEl>
                                          <p:spTgt spid="83970"/>
                                        </p:tgtEl>
                                        <p:attrNameLst>
                                          <p:attrName>ppt_x</p:attrName>
                                        </p:attrNameLst>
                                      </p:cBhvr>
                                    </p:anim>
                                  </p:childTnLst>
                                </p:cTn>
                              </p:par>
                            </p:childTnLst>
                          </p:cTn>
                        </p:par>
                        <p:par>
                          <p:cTn id="11" fill="hold">
                            <p:stCondLst>
                              <p:cond delay="1000"/>
                            </p:stCondLst>
                            <p:childTnLst>
                              <p:par>
                                <p:cTn id="12" presetID="15" presetClass="entr" presetSubtype="0" fill="hold" grpId="0" nodeType="afterEffect">
                                  <p:stCondLst>
                                    <p:cond delay="0"/>
                                  </p:stCondLst>
                                  <p:childTnLst>
                                    <p:set>
                                      <p:cBhvr>
                                        <p:cTn id="13" dur="1" fill="hold">
                                          <p:stCondLst>
                                            <p:cond delay="0"/>
                                          </p:stCondLst>
                                        </p:cTn>
                                        <p:tgtEl>
                                          <p:spTgt spid="83971">
                                            <p:txEl>
                                              <p:pRg st="0" end="0"/>
                                            </p:txEl>
                                          </p:spTgt>
                                        </p:tgtEl>
                                        <p:attrNameLst>
                                          <p:attrName>style.visibility</p:attrName>
                                        </p:attrNameLst>
                                      </p:cBhvr>
                                      <p:to>
                                        <p:strVal val="visible"/>
                                      </p:to>
                                    </p:set>
                                    <p:anim calcmode="lin" valueType="num">
                                      <p:cBhvr>
                                        <p:cTn id="14" dur="1000" fill="hold"/>
                                        <p:tgtEl>
                                          <p:spTgt spid="83971">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83971">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8397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8397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grpId="0" nodeType="afterEffect">
                                  <p:stCondLst>
                                    <p:cond delay="0"/>
                                  </p:stCondLst>
                                  <p:childTnLst>
                                    <p:set>
                                      <p:cBhvr>
                                        <p:cTn id="20" dur="1" fill="hold">
                                          <p:stCondLst>
                                            <p:cond delay="0"/>
                                          </p:stCondLst>
                                        </p:cTn>
                                        <p:tgtEl>
                                          <p:spTgt spid="83971">
                                            <p:txEl>
                                              <p:pRg st="1" end="1"/>
                                            </p:txEl>
                                          </p:spTgt>
                                        </p:tgtEl>
                                        <p:attrNameLst>
                                          <p:attrName>style.visibility</p:attrName>
                                        </p:attrNameLst>
                                      </p:cBhvr>
                                      <p:to>
                                        <p:strVal val="visible"/>
                                      </p:to>
                                    </p:set>
                                    <p:anim calcmode="lin" valueType="num">
                                      <p:cBhvr>
                                        <p:cTn id="21" dur="1000" fill="hold"/>
                                        <p:tgtEl>
                                          <p:spTgt spid="83971">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83971">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8397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8397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25" fill="hold">
                            <p:stCondLst>
                              <p:cond delay="3000"/>
                            </p:stCondLst>
                            <p:childTnLst>
                              <p:par>
                                <p:cTn id="26" presetID="15" presetClass="entr" presetSubtype="0" fill="hold" grpId="0" nodeType="afterEffect">
                                  <p:stCondLst>
                                    <p:cond delay="0"/>
                                  </p:stCondLst>
                                  <p:childTnLst>
                                    <p:set>
                                      <p:cBhvr>
                                        <p:cTn id="27" dur="1" fill="hold">
                                          <p:stCondLst>
                                            <p:cond delay="0"/>
                                          </p:stCondLst>
                                        </p:cTn>
                                        <p:tgtEl>
                                          <p:spTgt spid="83971">
                                            <p:txEl>
                                              <p:pRg st="2" end="2"/>
                                            </p:txEl>
                                          </p:spTgt>
                                        </p:tgtEl>
                                        <p:attrNameLst>
                                          <p:attrName>style.visibility</p:attrName>
                                        </p:attrNameLst>
                                      </p:cBhvr>
                                      <p:to>
                                        <p:strVal val="visible"/>
                                      </p:to>
                                    </p:set>
                                    <p:anim calcmode="lin" valueType="num">
                                      <p:cBhvr>
                                        <p:cTn id="28" dur="1000" fill="hold"/>
                                        <p:tgtEl>
                                          <p:spTgt spid="83971">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83971">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8397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83971">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32" fill="hold">
                            <p:stCondLst>
                              <p:cond delay="4000"/>
                            </p:stCondLst>
                            <p:childTnLst>
                              <p:par>
                                <p:cTn id="33" presetID="15" presetClass="entr" presetSubtype="0" fill="hold" grpId="0" nodeType="afterEffect">
                                  <p:stCondLst>
                                    <p:cond delay="0"/>
                                  </p:stCondLst>
                                  <p:childTnLst>
                                    <p:set>
                                      <p:cBhvr>
                                        <p:cTn id="34" dur="1" fill="hold">
                                          <p:stCondLst>
                                            <p:cond delay="0"/>
                                          </p:stCondLst>
                                        </p:cTn>
                                        <p:tgtEl>
                                          <p:spTgt spid="83971">
                                            <p:txEl>
                                              <p:pRg st="3" end="3"/>
                                            </p:txEl>
                                          </p:spTgt>
                                        </p:tgtEl>
                                        <p:attrNameLst>
                                          <p:attrName>style.visibility</p:attrName>
                                        </p:attrNameLst>
                                      </p:cBhvr>
                                      <p:to>
                                        <p:strVal val="visible"/>
                                      </p:to>
                                    </p:set>
                                    <p:anim calcmode="lin" valueType="num">
                                      <p:cBhvr>
                                        <p:cTn id="35" dur="1000" fill="hold"/>
                                        <p:tgtEl>
                                          <p:spTgt spid="83971">
                                            <p:txEl>
                                              <p:pRg st="3" end="3"/>
                                            </p:txEl>
                                          </p:spTgt>
                                        </p:tgtEl>
                                        <p:attrNameLst>
                                          <p:attrName>ppt_w</p:attrName>
                                        </p:attrNameLst>
                                      </p:cBhvr>
                                      <p:tavLst>
                                        <p:tav tm="0">
                                          <p:val>
                                            <p:fltVal val="0"/>
                                          </p:val>
                                        </p:tav>
                                        <p:tav tm="100000">
                                          <p:val>
                                            <p:strVal val="#ppt_w"/>
                                          </p:val>
                                        </p:tav>
                                      </p:tavLst>
                                    </p:anim>
                                    <p:anim calcmode="lin" valueType="num">
                                      <p:cBhvr>
                                        <p:cTn id="36" dur="1000" fill="hold"/>
                                        <p:tgtEl>
                                          <p:spTgt spid="83971">
                                            <p:txEl>
                                              <p:pRg st="3" end="3"/>
                                            </p:txEl>
                                          </p:spTgt>
                                        </p:tgtEl>
                                        <p:attrNameLst>
                                          <p:attrName>ppt_h</p:attrName>
                                        </p:attrNameLst>
                                      </p:cBhvr>
                                      <p:tavLst>
                                        <p:tav tm="0">
                                          <p:val>
                                            <p:fltVal val="0"/>
                                          </p:val>
                                        </p:tav>
                                        <p:tav tm="100000">
                                          <p:val>
                                            <p:strVal val="#ppt_h"/>
                                          </p:val>
                                        </p:tav>
                                      </p:tavLst>
                                    </p:anim>
                                    <p:anim calcmode="lin" valueType="num">
                                      <p:cBhvr>
                                        <p:cTn id="37" dur="1000" fill="hold"/>
                                        <p:tgtEl>
                                          <p:spTgt spid="83971">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83971">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par>
                          <p:cTn id="39" fill="hold">
                            <p:stCondLst>
                              <p:cond delay="5000"/>
                            </p:stCondLst>
                            <p:childTnLst>
                              <p:par>
                                <p:cTn id="40" presetID="15" presetClass="entr" presetSubtype="0" fill="hold" grpId="0" nodeType="afterEffect">
                                  <p:stCondLst>
                                    <p:cond delay="0"/>
                                  </p:stCondLst>
                                  <p:childTnLst>
                                    <p:set>
                                      <p:cBhvr>
                                        <p:cTn id="41" dur="1" fill="hold">
                                          <p:stCondLst>
                                            <p:cond delay="0"/>
                                          </p:stCondLst>
                                        </p:cTn>
                                        <p:tgtEl>
                                          <p:spTgt spid="83971">
                                            <p:txEl>
                                              <p:pRg st="4" end="4"/>
                                            </p:txEl>
                                          </p:spTgt>
                                        </p:tgtEl>
                                        <p:attrNameLst>
                                          <p:attrName>style.visibility</p:attrName>
                                        </p:attrNameLst>
                                      </p:cBhvr>
                                      <p:to>
                                        <p:strVal val="visible"/>
                                      </p:to>
                                    </p:set>
                                    <p:anim calcmode="lin" valueType="num">
                                      <p:cBhvr>
                                        <p:cTn id="42" dur="1000" fill="hold"/>
                                        <p:tgtEl>
                                          <p:spTgt spid="83971">
                                            <p:txEl>
                                              <p:pRg st="4" end="4"/>
                                            </p:txEl>
                                          </p:spTgt>
                                        </p:tgtEl>
                                        <p:attrNameLst>
                                          <p:attrName>ppt_w</p:attrName>
                                        </p:attrNameLst>
                                      </p:cBhvr>
                                      <p:tavLst>
                                        <p:tav tm="0">
                                          <p:val>
                                            <p:fltVal val="0"/>
                                          </p:val>
                                        </p:tav>
                                        <p:tav tm="100000">
                                          <p:val>
                                            <p:strVal val="#ppt_w"/>
                                          </p:val>
                                        </p:tav>
                                      </p:tavLst>
                                    </p:anim>
                                    <p:anim calcmode="lin" valueType="num">
                                      <p:cBhvr>
                                        <p:cTn id="43" dur="1000" fill="hold"/>
                                        <p:tgtEl>
                                          <p:spTgt spid="83971">
                                            <p:txEl>
                                              <p:pRg st="4" end="4"/>
                                            </p:txEl>
                                          </p:spTgt>
                                        </p:tgtEl>
                                        <p:attrNameLst>
                                          <p:attrName>ppt_h</p:attrName>
                                        </p:attrNameLst>
                                      </p:cBhvr>
                                      <p:tavLst>
                                        <p:tav tm="0">
                                          <p:val>
                                            <p:fltVal val="0"/>
                                          </p:val>
                                        </p:tav>
                                        <p:tav tm="100000">
                                          <p:val>
                                            <p:strVal val="#ppt_h"/>
                                          </p:val>
                                        </p:tav>
                                      </p:tavLst>
                                    </p:anim>
                                    <p:anim calcmode="lin" valueType="num">
                                      <p:cBhvr>
                                        <p:cTn id="44" dur="1000" fill="hold"/>
                                        <p:tgtEl>
                                          <p:spTgt spid="83971">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5" dur="1000" fill="hold"/>
                                        <p:tgtEl>
                                          <p:spTgt spid="83971">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par>
                          <p:cTn id="46" fill="hold">
                            <p:stCondLst>
                              <p:cond delay="6000"/>
                            </p:stCondLst>
                            <p:childTnLst>
                              <p:par>
                                <p:cTn id="47" presetID="15" presetClass="entr" presetSubtype="0" fill="hold" grpId="0" nodeType="afterEffect">
                                  <p:stCondLst>
                                    <p:cond delay="0"/>
                                  </p:stCondLst>
                                  <p:childTnLst>
                                    <p:set>
                                      <p:cBhvr>
                                        <p:cTn id="48" dur="1" fill="hold">
                                          <p:stCondLst>
                                            <p:cond delay="0"/>
                                          </p:stCondLst>
                                        </p:cTn>
                                        <p:tgtEl>
                                          <p:spTgt spid="83971">
                                            <p:txEl>
                                              <p:pRg st="5" end="5"/>
                                            </p:txEl>
                                          </p:spTgt>
                                        </p:tgtEl>
                                        <p:attrNameLst>
                                          <p:attrName>style.visibility</p:attrName>
                                        </p:attrNameLst>
                                      </p:cBhvr>
                                      <p:to>
                                        <p:strVal val="visible"/>
                                      </p:to>
                                    </p:set>
                                    <p:anim calcmode="lin" valueType="num">
                                      <p:cBhvr>
                                        <p:cTn id="49" dur="1000" fill="hold"/>
                                        <p:tgtEl>
                                          <p:spTgt spid="83971">
                                            <p:txEl>
                                              <p:pRg st="5" end="5"/>
                                            </p:txEl>
                                          </p:spTgt>
                                        </p:tgtEl>
                                        <p:attrNameLst>
                                          <p:attrName>ppt_w</p:attrName>
                                        </p:attrNameLst>
                                      </p:cBhvr>
                                      <p:tavLst>
                                        <p:tav tm="0">
                                          <p:val>
                                            <p:fltVal val="0"/>
                                          </p:val>
                                        </p:tav>
                                        <p:tav tm="100000">
                                          <p:val>
                                            <p:strVal val="#ppt_w"/>
                                          </p:val>
                                        </p:tav>
                                      </p:tavLst>
                                    </p:anim>
                                    <p:anim calcmode="lin" valueType="num">
                                      <p:cBhvr>
                                        <p:cTn id="50" dur="1000" fill="hold"/>
                                        <p:tgtEl>
                                          <p:spTgt spid="83971">
                                            <p:txEl>
                                              <p:pRg st="5" end="5"/>
                                            </p:txEl>
                                          </p:spTgt>
                                        </p:tgtEl>
                                        <p:attrNameLst>
                                          <p:attrName>ppt_h</p:attrName>
                                        </p:attrNameLst>
                                      </p:cBhvr>
                                      <p:tavLst>
                                        <p:tav tm="0">
                                          <p:val>
                                            <p:fltVal val="0"/>
                                          </p:val>
                                        </p:tav>
                                        <p:tav tm="100000">
                                          <p:val>
                                            <p:strVal val="#ppt_h"/>
                                          </p:val>
                                        </p:tav>
                                      </p:tavLst>
                                    </p:anim>
                                    <p:anim calcmode="lin" valueType="num">
                                      <p:cBhvr>
                                        <p:cTn id="51" dur="1000" fill="hold"/>
                                        <p:tgtEl>
                                          <p:spTgt spid="83971">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2" dur="1000" fill="hold"/>
                                        <p:tgtEl>
                                          <p:spTgt spid="83971">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par>
                          <p:cTn id="53" fill="hold">
                            <p:stCondLst>
                              <p:cond delay="7000"/>
                            </p:stCondLst>
                            <p:childTnLst>
                              <p:par>
                                <p:cTn id="54" presetID="15" presetClass="entr" presetSubtype="0" fill="hold" grpId="0" nodeType="afterEffect">
                                  <p:stCondLst>
                                    <p:cond delay="0"/>
                                  </p:stCondLst>
                                  <p:childTnLst>
                                    <p:set>
                                      <p:cBhvr>
                                        <p:cTn id="55" dur="1" fill="hold">
                                          <p:stCondLst>
                                            <p:cond delay="0"/>
                                          </p:stCondLst>
                                        </p:cTn>
                                        <p:tgtEl>
                                          <p:spTgt spid="83971">
                                            <p:txEl>
                                              <p:pRg st="6" end="6"/>
                                            </p:txEl>
                                          </p:spTgt>
                                        </p:tgtEl>
                                        <p:attrNameLst>
                                          <p:attrName>style.visibility</p:attrName>
                                        </p:attrNameLst>
                                      </p:cBhvr>
                                      <p:to>
                                        <p:strVal val="visible"/>
                                      </p:to>
                                    </p:set>
                                    <p:anim calcmode="lin" valueType="num">
                                      <p:cBhvr>
                                        <p:cTn id="56" dur="1000" fill="hold"/>
                                        <p:tgtEl>
                                          <p:spTgt spid="83971">
                                            <p:txEl>
                                              <p:pRg st="6" end="6"/>
                                            </p:txEl>
                                          </p:spTgt>
                                        </p:tgtEl>
                                        <p:attrNameLst>
                                          <p:attrName>ppt_w</p:attrName>
                                        </p:attrNameLst>
                                      </p:cBhvr>
                                      <p:tavLst>
                                        <p:tav tm="0">
                                          <p:val>
                                            <p:fltVal val="0"/>
                                          </p:val>
                                        </p:tav>
                                        <p:tav tm="100000">
                                          <p:val>
                                            <p:strVal val="#ppt_w"/>
                                          </p:val>
                                        </p:tav>
                                      </p:tavLst>
                                    </p:anim>
                                    <p:anim calcmode="lin" valueType="num">
                                      <p:cBhvr>
                                        <p:cTn id="57" dur="1000" fill="hold"/>
                                        <p:tgtEl>
                                          <p:spTgt spid="83971">
                                            <p:txEl>
                                              <p:pRg st="6" end="6"/>
                                            </p:txEl>
                                          </p:spTgt>
                                        </p:tgtEl>
                                        <p:attrNameLst>
                                          <p:attrName>ppt_h</p:attrName>
                                        </p:attrNameLst>
                                      </p:cBhvr>
                                      <p:tavLst>
                                        <p:tav tm="0">
                                          <p:val>
                                            <p:fltVal val="0"/>
                                          </p:val>
                                        </p:tav>
                                        <p:tav tm="100000">
                                          <p:val>
                                            <p:strVal val="#ppt_h"/>
                                          </p:val>
                                        </p:tav>
                                      </p:tavLst>
                                    </p:anim>
                                    <p:anim calcmode="lin" valueType="num">
                                      <p:cBhvr>
                                        <p:cTn id="58" dur="1000" fill="hold"/>
                                        <p:tgtEl>
                                          <p:spTgt spid="83971">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9" dur="1000" fill="hold"/>
                                        <p:tgtEl>
                                          <p:spTgt spid="83971">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par>
                          <p:cTn id="60" fill="hold">
                            <p:stCondLst>
                              <p:cond delay="8000"/>
                            </p:stCondLst>
                            <p:childTnLst>
                              <p:par>
                                <p:cTn id="61" presetID="15" presetClass="entr" presetSubtype="0" fill="hold" grpId="0" nodeType="afterEffect">
                                  <p:stCondLst>
                                    <p:cond delay="0"/>
                                  </p:stCondLst>
                                  <p:childTnLst>
                                    <p:set>
                                      <p:cBhvr>
                                        <p:cTn id="62" dur="1" fill="hold">
                                          <p:stCondLst>
                                            <p:cond delay="0"/>
                                          </p:stCondLst>
                                        </p:cTn>
                                        <p:tgtEl>
                                          <p:spTgt spid="83971">
                                            <p:txEl>
                                              <p:pRg st="7" end="7"/>
                                            </p:txEl>
                                          </p:spTgt>
                                        </p:tgtEl>
                                        <p:attrNameLst>
                                          <p:attrName>style.visibility</p:attrName>
                                        </p:attrNameLst>
                                      </p:cBhvr>
                                      <p:to>
                                        <p:strVal val="visible"/>
                                      </p:to>
                                    </p:set>
                                    <p:anim calcmode="lin" valueType="num">
                                      <p:cBhvr>
                                        <p:cTn id="63" dur="1000" fill="hold"/>
                                        <p:tgtEl>
                                          <p:spTgt spid="83971">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83971">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83971">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83971">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par>
                          <p:cTn id="67" fill="hold">
                            <p:stCondLst>
                              <p:cond delay="9000"/>
                            </p:stCondLst>
                            <p:childTnLst>
                              <p:par>
                                <p:cTn id="68" presetID="15" presetClass="entr" presetSubtype="0" fill="hold" grpId="0" nodeType="afterEffect">
                                  <p:stCondLst>
                                    <p:cond delay="0"/>
                                  </p:stCondLst>
                                  <p:childTnLst>
                                    <p:set>
                                      <p:cBhvr>
                                        <p:cTn id="69" dur="1" fill="hold">
                                          <p:stCondLst>
                                            <p:cond delay="0"/>
                                          </p:stCondLst>
                                        </p:cTn>
                                        <p:tgtEl>
                                          <p:spTgt spid="83971">
                                            <p:txEl>
                                              <p:pRg st="8" end="8"/>
                                            </p:txEl>
                                          </p:spTgt>
                                        </p:tgtEl>
                                        <p:attrNameLst>
                                          <p:attrName>style.visibility</p:attrName>
                                        </p:attrNameLst>
                                      </p:cBhvr>
                                      <p:to>
                                        <p:strVal val="visible"/>
                                      </p:to>
                                    </p:set>
                                    <p:anim calcmode="lin" valueType="num">
                                      <p:cBhvr>
                                        <p:cTn id="70" dur="1000" fill="hold"/>
                                        <p:tgtEl>
                                          <p:spTgt spid="83971">
                                            <p:txEl>
                                              <p:pRg st="8" end="8"/>
                                            </p:txEl>
                                          </p:spTgt>
                                        </p:tgtEl>
                                        <p:attrNameLst>
                                          <p:attrName>ppt_w</p:attrName>
                                        </p:attrNameLst>
                                      </p:cBhvr>
                                      <p:tavLst>
                                        <p:tav tm="0">
                                          <p:val>
                                            <p:fltVal val="0"/>
                                          </p:val>
                                        </p:tav>
                                        <p:tav tm="100000">
                                          <p:val>
                                            <p:strVal val="#ppt_w"/>
                                          </p:val>
                                        </p:tav>
                                      </p:tavLst>
                                    </p:anim>
                                    <p:anim calcmode="lin" valueType="num">
                                      <p:cBhvr>
                                        <p:cTn id="71" dur="1000" fill="hold"/>
                                        <p:tgtEl>
                                          <p:spTgt spid="83971">
                                            <p:txEl>
                                              <p:pRg st="8" end="8"/>
                                            </p:txEl>
                                          </p:spTgt>
                                        </p:tgtEl>
                                        <p:attrNameLst>
                                          <p:attrName>ppt_h</p:attrName>
                                        </p:attrNameLst>
                                      </p:cBhvr>
                                      <p:tavLst>
                                        <p:tav tm="0">
                                          <p:val>
                                            <p:fltVal val="0"/>
                                          </p:val>
                                        </p:tav>
                                        <p:tav tm="100000">
                                          <p:val>
                                            <p:strVal val="#ppt_h"/>
                                          </p:val>
                                        </p:tav>
                                      </p:tavLst>
                                    </p:anim>
                                    <p:anim calcmode="lin" valueType="num">
                                      <p:cBhvr>
                                        <p:cTn id="72" dur="1000" fill="hold"/>
                                        <p:tgtEl>
                                          <p:spTgt spid="83971">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73" dur="1000" fill="hold"/>
                                        <p:tgtEl>
                                          <p:spTgt spid="83971">
                                            <p:txEl>
                                              <p:pRg st="8" end="8"/>
                                            </p:txEl>
                                          </p:spTgt>
                                        </p:tgtEl>
                                        <p:attrNameLst>
                                          <p:attrName>ppt_y</p:attrName>
                                        </p:attrNameLst>
                                      </p:cBhvr>
                                      <p:tavLst>
                                        <p:tav tm="0" fmla="#ppt_y+(sin(-2*pi*(1-$))*-#ppt_x+cos(-2*pi*(1-$))*(1-#ppt_y))*(1-$)">
                                          <p:val>
                                            <p:fltVal val="0"/>
                                          </p:val>
                                        </p:tav>
                                        <p:tav tm="100000">
                                          <p:val>
                                            <p:fltVal val="1"/>
                                          </p:val>
                                        </p:tav>
                                      </p:tavLst>
                                    </p:anim>
                                  </p:childTnLst>
                                </p:cTn>
                              </p:par>
                            </p:childTnLst>
                          </p:cTn>
                        </p:par>
                        <p:par>
                          <p:cTn id="74" fill="hold">
                            <p:stCondLst>
                              <p:cond delay="10000"/>
                            </p:stCondLst>
                            <p:childTnLst>
                              <p:par>
                                <p:cTn id="75" presetID="15" presetClass="entr" presetSubtype="0" fill="hold" grpId="0" nodeType="afterEffect">
                                  <p:stCondLst>
                                    <p:cond delay="0"/>
                                  </p:stCondLst>
                                  <p:childTnLst>
                                    <p:set>
                                      <p:cBhvr>
                                        <p:cTn id="76" dur="1" fill="hold">
                                          <p:stCondLst>
                                            <p:cond delay="0"/>
                                          </p:stCondLst>
                                        </p:cTn>
                                        <p:tgtEl>
                                          <p:spTgt spid="83971">
                                            <p:txEl>
                                              <p:pRg st="10" end="10"/>
                                            </p:txEl>
                                          </p:spTgt>
                                        </p:tgtEl>
                                        <p:attrNameLst>
                                          <p:attrName>style.visibility</p:attrName>
                                        </p:attrNameLst>
                                      </p:cBhvr>
                                      <p:to>
                                        <p:strVal val="visible"/>
                                      </p:to>
                                    </p:set>
                                    <p:anim calcmode="lin" valueType="num">
                                      <p:cBhvr>
                                        <p:cTn id="77" dur="1000" fill="hold"/>
                                        <p:tgtEl>
                                          <p:spTgt spid="83971">
                                            <p:txEl>
                                              <p:pRg st="10" end="10"/>
                                            </p:txEl>
                                          </p:spTgt>
                                        </p:tgtEl>
                                        <p:attrNameLst>
                                          <p:attrName>ppt_w</p:attrName>
                                        </p:attrNameLst>
                                      </p:cBhvr>
                                      <p:tavLst>
                                        <p:tav tm="0">
                                          <p:val>
                                            <p:fltVal val="0"/>
                                          </p:val>
                                        </p:tav>
                                        <p:tav tm="100000">
                                          <p:val>
                                            <p:strVal val="#ppt_w"/>
                                          </p:val>
                                        </p:tav>
                                      </p:tavLst>
                                    </p:anim>
                                    <p:anim calcmode="lin" valueType="num">
                                      <p:cBhvr>
                                        <p:cTn id="78" dur="1000" fill="hold"/>
                                        <p:tgtEl>
                                          <p:spTgt spid="83971">
                                            <p:txEl>
                                              <p:pRg st="10" end="10"/>
                                            </p:txEl>
                                          </p:spTgt>
                                        </p:tgtEl>
                                        <p:attrNameLst>
                                          <p:attrName>ppt_h</p:attrName>
                                        </p:attrNameLst>
                                      </p:cBhvr>
                                      <p:tavLst>
                                        <p:tav tm="0">
                                          <p:val>
                                            <p:fltVal val="0"/>
                                          </p:val>
                                        </p:tav>
                                        <p:tav tm="100000">
                                          <p:val>
                                            <p:strVal val="#ppt_h"/>
                                          </p:val>
                                        </p:tav>
                                      </p:tavLst>
                                    </p:anim>
                                    <p:anim calcmode="lin" valueType="num">
                                      <p:cBhvr>
                                        <p:cTn id="79" dur="1000" fill="hold"/>
                                        <p:tgtEl>
                                          <p:spTgt spid="83971">
                                            <p:txEl>
                                              <p:pRg st="10" end="10"/>
                                            </p:txEl>
                                          </p:spTgt>
                                        </p:tgtEl>
                                        <p:attrNameLst>
                                          <p:attrName>ppt_x</p:attrName>
                                        </p:attrNameLst>
                                      </p:cBhvr>
                                      <p:tavLst>
                                        <p:tav tm="0" fmla="#ppt_x+(cos(-2*pi*(1-$))*-#ppt_x-sin(-2*pi*(1-$))*(1-#ppt_y))*(1-$)">
                                          <p:val>
                                            <p:fltVal val="0"/>
                                          </p:val>
                                        </p:tav>
                                        <p:tav tm="100000">
                                          <p:val>
                                            <p:fltVal val="1"/>
                                          </p:val>
                                        </p:tav>
                                      </p:tavLst>
                                    </p:anim>
                                    <p:anim calcmode="lin" valueType="num">
                                      <p:cBhvr>
                                        <p:cTn id="80" dur="1000" fill="hold"/>
                                        <p:tgtEl>
                                          <p:spTgt spid="83971">
                                            <p:txEl>
                                              <p:pRg st="10" end="1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grpId="0" nodeType="clickEffect">
                                  <p:stCondLst>
                                    <p:cond delay="0"/>
                                  </p:stCondLst>
                                  <p:childTnLst>
                                    <p:set>
                                      <p:cBhvr>
                                        <p:cTn id="84" dur="1" fill="hold">
                                          <p:stCondLst>
                                            <p:cond delay="0"/>
                                          </p:stCondLst>
                                        </p:cTn>
                                        <p:tgtEl>
                                          <p:spTgt spid="83972"/>
                                        </p:tgtEl>
                                        <p:attrNameLst>
                                          <p:attrName>style.visibility</p:attrName>
                                        </p:attrNameLst>
                                      </p:cBhvr>
                                      <p:to>
                                        <p:strVal val="visible"/>
                                      </p:to>
                                    </p:set>
                                    <p:animEffect transition="in" filter="fade">
                                      <p:cBhvr>
                                        <p:cTn id="85" dur="1000"/>
                                        <p:tgtEl>
                                          <p:spTgt spid="83972"/>
                                        </p:tgtEl>
                                      </p:cBhvr>
                                    </p:animEffect>
                                    <p:anim calcmode="lin" valueType="num">
                                      <p:cBhvr>
                                        <p:cTn id="86" dur="1000" fill="hold"/>
                                        <p:tgtEl>
                                          <p:spTgt spid="83972"/>
                                        </p:tgtEl>
                                        <p:attrNameLst>
                                          <p:attrName>ppt_x</p:attrName>
                                        </p:attrNameLst>
                                      </p:cBhvr>
                                      <p:tavLst>
                                        <p:tav tm="0">
                                          <p:val>
                                            <p:strVal val="#ppt_x"/>
                                          </p:val>
                                        </p:tav>
                                        <p:tav tm="100000">
                                          <p:val>
                                            <p:strVal val="#ppt_x"/>
                                          </p:val>
                                        </p:tav>
                                      </p:tavLst>
                                    </p:anim>
                                    <p:anim calcmode="lin" valueType="num">
                                      <p:cBhvr>
                                        <p:cTn id="87" dur="1000" fill="hold"/>
                                        <p:tgtEl>
                                          <p:spTgt spid="839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p:bldP spid="83971" grpId="0" build="p"/>
      <p:bldP spid="8397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0" y="0"/>
            <a:ext cx="9144000" cy="620688"/>
          </a:xfrm>
        </p:spPr>
        <p:txBody>
          <a:bodyPr>
            <a:normAutofit fontScale="90000"/>
          </a:bodyPr>
          <a:lstStyle/>
          <a:p>
            <a:pPr eaLnBrk="1" hangingPunct="1">
              <a:defRPr/>
            </a:pPr>
            <a:r>
              <a:rPr lang="tr-TR" b="1" i="1" dirty="0">
                <a:solidFill>
                  <a:srgbClr val="C00000"/>
                </a:solidFill>
                <a:effectLst>
                  <a:outerShdw blurRad="38100" dist="38100" dir="2700000" algn="tl">
                    <a:srgbClr val="000000">
                      <a:alpha val="43137"/>
                    </a:srgbClr>
                  </a:outerShdw>
                </a:effectLst>
              </a:rPr>
              <a:t>ÇIRAKLIĞA GİRİŞ ŞARTLARI</a:t>
            </a:r>
          </a:p>
        </p:txBody>
      </p:sp>
      <p:sp>
        <p:nvSpPr>
          <p:cNvPr id="83971" name="Rectangle 3"/>
          <p:cNvSpPr>
            <a:spLocks noGrp="1" noChangeArrowheads="1"/>
          </p:cNvSpPr>
          <p:nvPr>
            <p:ph idx="1"/>
          </p:nvPr>
        </p:nvSpPr>
        <p:spPr>
          <a:xfrm>
            <a:off x="0" y="620688"/>
            <a:ext cx="9144000" cy="5759475"/>
          </a:xfrm>
        </p:spPr>
        <p:txBody>
          <a:bodyPr>
            <a:normAutofit/>
          </a:bodyPr>
          <a:lstStyle/>
          <a:p>
            <a:pPr marL="0" indent="0" eaLnBrk="1" hangingPunct="1">
              <a:lnSpc>
                <a:spcPct val="80000"/>
              </a:lnSpc>
              <a:buNone/>
              <a:defRPr/>
            </a:pPr>
            <a:r>
              <a:rPr lang="tr-TR" sz="2400" dirty="0"/>
              <a:t> </a:t>
            </a:r>
            <a:r>
              <a:rPr lang="tr-TR" sz="2400" b="1" u="sng" dirty="0">
                <a:effectLst>
                  <a:outerShdw blurRad="38100" dist="38100" dir="2700000" algn="tl">
                    <a:srgbClr val="000000">
                      <a:alpha val="43137"/>
                    </a:srgbClr>
                  </a:outerShdw>
                </a:effectLst>
              </a:rPr>
              <a:t>KAYITLARDA ÖĞRENCİLERDEN İSTENECEK EVRAKLAR</a:t>
            </a:r>
            <a:r>
              <a:rPr lang="tr-TR" sz="2400" b="1" dirty="0"/>
              <a:t>:</a:t>
            </a:r>
            <a:r>
              <a:rPr lang="tr-TR" sz="2400" dirty="0"/>
              <a:t> </a:t>
            </a:r>
          </a:p>
          <a:p>
            <a:pPr marL="0" indent="0" eaLnBrk="1" hangingPunct="1">
              <a:lnSpc>
                <a:spcPct val="80000"/>
              </a:lnSpc>
              <a:buNone/>
              <a:defRPr/>
            </a:pPr>
            <a:r>
              <a:rPr lang="tr-TR" sz="2400" dirty="0">
                <a:solidFill>
                  <a:srgbClr val="000000"/>
                </a:solidFill>
                <a:effectLst>
                  <a:outerShdw blurRad="38100" dist="38100" dir="2700000" algn="tl">
                    <a:srgbClr val="FFFFFF"/>
                  </a:outerShdw>
                </a:effectLst>
              </a:rPr>
              <a:t>  </a:t>
            </a:r>
            <a:r>
              <a:rPr lang="tr-TR" sz="2400" b="1" dirty="0">
                <a:solidFill>
                  <a:srgbClr val="0070C0"/>
                </a:solidFill>
              </a:rPr>
              <a:t>1.</a:t>
            </a:r>
            <a:r>
              <a:rPr lang="tr-TR" sz="2400" dirty="0">
                <a:solidFill>
                  <a:srgbClr val="CCFF99"/>
                </a:solidFill>
              </a:rPr>
              <a:t>  </a:t>
            </a:r>
            <a:r>
              <a:rPr lang="tr-TR" sz="2400" dirty="0">
                <a:solidFill>
                  <a:srgbClr val="0070C0"/>
                </a:solidFill>
              </a:rPr>
              <a:t>2</a:t>
            </a:r>
            <a:r>
              <a:rPr lang="tr-TR" sz="2400" dirty="0">
                <a:solidFill>
                  <a:srgbClr val="0070C0"/>
                </a:solidFill>
                <a:hlinkClick r:id="rId2"/>
              </a:rPr>
              <a:t> Adet Doldurulmuş ve Onaylanmış Sözleşme ( Okuldan Alınacak ) </a:t>
            </a:r>
            <a:endParaRPr lang="tr-TR" sz="2400" dirty="0">
              <a:solidFill>
                <a:srgbClr val="0070C0"/>
              </a:solidFill>
            </a:endParaRPr>
          </a:p>
          <a:p>
            <a:pPr marL="0" indent="0" eaLnBrk="1" hangingPunct="1">
              <a:lnSpc>
                <a:spcPct val="80000"/>
              </a:lnSpc>
              <a:buNone/>
              <a:defRPr/>
            </a:pPr>
            <a:r>
              <a:rPr lang="tr-TR" sz="2400" dirty="0">
                <a:solidFill>
                  <a:srgbClr val="0070C0"/>
                </a:solidFill>
              </a:rPr>
              <a:t>  </a:t>
            </a:r>
            <a:r>
              <a:rPr lang="tr-TR" sz="2400" b="1" dirty="0">
                <a:solidFill>
                  <a:srgbClr val="0070C0"/>
                </a:solidFill>
              </a:rPr>
              <a:t>2.</a:t>
            </a:r>
            <a:r>
              <a:rPr lang="tr-TR" sz="2400" dirty="0">
                <a:solidFill>
                  <a:srgbClr val="0070C0"/>
                </a:solidFill>
              </a:rPr>
              <a:t>  1 Adet Nüfus Cüzdanı Fotokopisi ( T.C Kimlik Numarası )</a:t>
            </a:r>
          </a:p>
          <a:p>
            <a:pPr marL="0" indent="0" eaLnBrk="1" hangingPunct="1">
              <a:lnSpc>
                <a:spcPct val="80000"/>
              </a:lnSpc>
              <a:buNone/>
              <a:defRPr/>
            </a:pPr>
            <a:r>
              <a:rPr lang="tr-TR" sz="2400" dirty="0">
                <a:solidFill>
                  <a:srgbClr val="0070C0"/>
                </a:solidFill>
              </a:rPr>
              <a:t>  </a:t>
            </a:r>
            <a:r>
              <a:rPr lang="tr-TR" sz="2400" b="1" dirty="0">
                <a:solidFill>
                  <a:srgbClr val="0070C0"/>
                </a:solidFill>
              </a:rPr>
              <a:t>3.</a:t>
            </a:r>
            <a:r>
              <a:rPr lang="tr-TR" sz="2400" dirty="0">
                <a:solidFill>
                  <a:srgbClr val="0070C0"/>
                </a:solidFill>
              </a:rPr>
              <a:t>  1 Adet İkametgah belgesi.</a:t>
            </a:r>
          </a:p>
          <a:p>
            <a:pPr marL="0" indent="0" eaLnBrk="1" hangingPunct="1">
              <a:lnSpc>
                <a:spcPct val="80000"/>
              </a:lnSpc>
              <a:buNone/>
              <a:defRPr/>
            </a:pPr>
            <a:r>
              <a:rPr lang="tr-TR" sz="2400" dirty="0">
                <a:solidFill>
                  <a:srgbClr val="0070C0"/>
                </a:solidFill>
              </a:rPr>
              <a:t>  </a:t>
            </a:r>
            <a:r>
              <a:rPr lang="tr-TR" sz="2400" b="1" dirty="0">
                <a:solidFill>
                  <a:srgbClr val="0070C0"/>
                </a:solidFill>
              </a:rPr>
              <a:t>4.</a:t>
            </a:r>
            <a:r>
              <a:rPr lang="tr-TR" sz="2400" dirty="0">
                <a:solidFill>
                  <a:srgbClr val="0070C0"/>
                </a:solidFill>
              </a:rPr>
              <a:t>  1 Adet vesikalık Fotoğraf </a:t>
            </a:r>
          </a:p>
          <a:p>
            <a:pPr marL="0" indent="0" eaLnBrk="1" hangingPunct="1">
              <a:lnSpc>
                <a:spcPct val="80000"/>
              </a:lnSpc>
              <a:buNone/>
              <a:defRPr/>
            </a:pPr>
            <a:r>
              <a:rPr lang="tr-TR" sz="2400" dirty="0">
                <a:solidFill>
                  <a:srgbClr val="0070C0"/>
                </a:solidFill>
              </a:rPr>
              <a:t>  </a:t>
            </a:r>
            <a:r>
              <a:rPr lang="tr-TR" sz="2400" b="1" dirty="0">
                <a:solidFill>
                  <a:srgbClr val="0070C0"/>
                </a:solidFill>
              </a:rPr>
              <a:t>5.</a:t>
            </a:r>
            <a:r>
              <a:rPr lang="tr-TR" sz="2400" dirty="0">
                <a:solidFill>
                  <a:srgbClr val="0070C0"/>
                </a:solidFill>
              </a:rPr>
              <a:t>  Varsa Sigorta Kartı</a:t>
            </a:r>
          </a:p>
          <a:p>
            <a:pPr marL="0" indent="0" eaLnBrk="1" hangingPunct="1">
              <a:lnSpc>
                <a:spcPct val="80000"/>
              </a:lnSpc>
              <a:buNone/>
              <a:defRPr/>
            </a:pPr>
            <a:r>
              <a:rPr lang="tr-TR" sz="2400" dirty="0">
                <a:solidFill>
                  <a:srgbClr val="0070C0"/>
                </a:solidFill>
              </a:rPr>
              <a:t>  </a:t>
            </a:r>
            <a:r>
              <a:rPr lang="tr-TR" sz="2400" b="1" dirty="0">
                <a:solidFill>
                  <a:srgbClr val="0070C0"/>
                </a:solidFill>
              </a:rPr>
              <a:t>6.</a:t>
            </a:r>
            <a:r>
              <a:rPr lang="tr-TR" sz="2400" dirty="0">
                <a:solidFill>
                  <a:srgbClr val="0070C0"/>
                </a:solidFill>
              </a:rPr>
              <a:t>  Usta Öğreticilik Belgesi Fotokopisi </a:t>
            </a:r>
          </a:p>
          <a:p>
            <a:pPr marL="0" indent="0" eaLnBrk="1" hangingPunct="1">
              <a:lnSpc>
                <a:spcPct val="80000"/>
              </a:lnSpc>
              <a:buNone/>
              <a:defRPr/>
            </a:pPr>
            <a:r>
              <a:rPr lang="tr-TR" sz="2400" dirty="0">
                <a:solidFill>
                  <a:srgbClr val="0070C0"/>
                </a:solidFill>
              </a:rPr>
              <a:t>  </a:t>
            </a:r>
            <a:r>
              <a:rPr lang="tr-TR" sz="2400" b="1" dirty="0">
                <a:solidFill>
                  <a:srgbClr val="0070C0"/>
                </a:solidFill>
              </a:rPr>
              <a:t>7.</a:t>
            </a:r>
            <a:r>
              <a:rPr lang="tr-TR" sz="2400" dirty="0">
                <a:solidFill>
                  <a:srgbClr val="0070C0"/>
                </a:solidFill>
              </a:rPr>
              <a:t>  Öğrenim Belgesi </a:t>
            </a:r>
            <a:r>
              <a:rPr lang="tr-TR" sz="2400" b="1" dirty="0">
                <a:solidFill>
                  <a:srgbClr val="0070C0"/>
                </a:solidFill>
              </a:rPr>
              <a:t>(Diploma)</a:t>
            </a:r>
            <a:r>
              <a:rPr lang="tr-TR" sz="2400" dirty="0">
                <a:solidFill>
                  <a:srgbClr val="0070C0"/>
                </a:solidFill>
              </a:rPr>
              <a:t> Aslı ve Fotokopisi </a:t>
            </a:r>
          </a:p>
          <a:p>
            <a:pPr marL="0" indent="0" eaLnBrk="1" hangingPunct="1">
              <a:lnSpc>
                <a:spcPct val="80000"/>
              </a:lnSpc>
              <a:buNone/>
              <a:defRPr/>
            </a:pPr>
            <a:r>
              <a:rPr lang="tr-TR" sz="2400" dirty="0">
                <a:solidFill>
                  <a:srgbClr val="0070C0"/>
                </a:solidFill>
              </a:rPr>
              <a:t>  </a:t>
            </a:r>
            <a:r>
              <a:rPr lang="tr-TR" sz="2400" b="1" dirty="0">
                <a:solidFill>
                  <a:srgbClr val="0070C0"/>
                </a:solidFill>
              </a:rPr>
              <a:t>8.</a:t>
            </a:r>
            <a:r>
              <a:rPr lang="tr-TR" sz="2400" dirty="0">
                <a:solidFill>
                  <a:srgbClr val="0070C0"/>
                </a:solidFill>
              </a:rPr>
              <a:t>  Sağlık Raporu ( OSGB) </a:t>
            </a:r>
          </a:p>
          <a:p>
            <a:pPr marL="0" indent="0" eaLnBrk="1" hangingPunct="1">
              <a:lnSpc>
                <a:spcPct val="80000"/>
              </a:lnSpc>
              <a:buNone/>
              <a:defRPr/>
            </a:pPr>
            <a:r>
              <a:rPr lang="tr-TR" sz="2400" dirty="0">
                <a:solidFill>
                  <a:srgbClr val="0070C0"/>
                </a:solidFill>
              </a:rPr>
              <a:t>  </a:t>
            </a:r>
            <a:r>
              <a:rPr lang="tr-TR" sz="2400" b="1" dirty="0">
                <a:solidFill>
                  <a:srgbClr val="0070C0"/>
                </a:solidFill>
              </a:rPr>
              <a:t>9.</a:t>
            </a:r>
            <a:r>
              <a:rPr lang="tr-TR" sz="2400" dirty="0">
                <a:solidFill>
                  <a:srgbClr val="0070C0"/>
                </a:solidFill>
              </a:rPr>
              <a:t>  5 Adet Posta Pulu </a:t>
            </a:r>
          </a:p>
          <a:p>
            <a:pPr marL="0" indent="0">
              <a:lnSpc>
                <a:spcPct val="80000"/>
              </a:lnSpc>
              <a:buNone/>
              <a:defRPr/>
            </a:pPr>
            <a:r>
              <a:rPr lang="tr-TR" sz="2400" dirty="0">
                <a:solidFill>
                  <a:srgbClr val="CCFF99"/>
                </a:solidFill>
              </a:rPr>
              <a:t>  </a:t>
            </a:r>
          </a:p>
          <a:p>
            <a:pPr marL="0" indent="0">
              <a:lnSpc>
                <a:spcPct val="80000"/>
              </a:lnSpc>
              <a:buNone/>
              <a:defRPr/>
            </a:pPr>
            <a:endParaRPr lang="tr-TR" sz="1600" dirty="0">
              <a:solidFill>
                <a:srgbClr val="CCFF99"/>
              </a:solidFill>
            </a:endParaRPr>
          </a:p>
          <a:p>
            <a:pPr marL="0" indent="0">
              <a:lnSpc>
                <a:spcPct val="80000"/>
              </a:lnSpc>
              <a:buNone/>
              <a:defRPr/>
            </a:pPr>
            <a:r>
              <a:rPr lang="tr-TR" sz="1600" dirty="0"/>
              <a:t>      </a:t>
            </a:r>
          </a:p>
        </p:txBody>
      </p:sp>
      <p:sp>
        <p:nvSpPr>
          <p:cNvPr id="83972" name="Text Box 4"/>
          <p:cNvSpPr txBox="1">
            <a:spLocks noChangeArrowheads="1"/>
          </p:cNvSpPr>
          <p:nvPr/>
        </p:nvSpPr>
        <p:spPr bwMode="auto">
          <a:xfrm>
            <a:off x="0" y="4869160"/>
            <a:ext cx="9144000" cy="2400657"/>
          </a:xfrm>
          <a:prstGeom prst="rect">
            <a:avLst/>
          </a:prstGeom>
          <a:noFill/>
          <a:ln w="9525">
            <a:noFill/>
            <a:miter lim="800000"/>
            <a:headEnd/>
            <a:tailEnd/>
          </a:ln>
          <a:effectLst/>
        </p:spPr>
        <p:txBody>
          <a:bodyPr wrap="square">
            <a:spAutoFit/>
          </a:bodyPr>
          <a:lstStyle/>
          <a:p>
            <a:pPr>
              <a:defRPr/>
            </a:pPr>
            <a:r>
              <a:rPr lang="tr-TR" sz="2000" b="1" dirty="0">
                <a:solidFill>
                  <a:srgbClr val="FF0000"/>
                </a:solidFill>
              </a:rPr>
              <a:t>Kayıt olan çırak öğrenciler kapsamda bulunan  Meslek dallarından birinde bilgi ve beceri kazanarak, Kalfalık Belgesini almak üzere sözleşme yapmak suretiyle haftada bir gün Mesleki Eğitim Merkezlerinde (Büyük İşletmeler gerekli koşulları oluştururlarsa kendi düzenledikleri yerlerde eğitim verilebilir) diğer günler işyerlerinde Pratik Eğitim görerek öğrencilik haklarından yararlanırlar. </a:t>
            </a:r>
          </a:p>
          <a:p>
            <a:pPr>
              <a:defRPr/>
            </a:pPr>
            <a:r>
              <a:rPr lang="tr-TR" sz="1200" b="1" dirty="0">
                <a:solidFill>
                  <a:srgbClr val="FF0000"/>
                </a:solidFill>
                <a:effectLst>
                  <a:outerShdw blurRad="38100" dist="38100" dir="2700000" algn="tl">
                    <a:srgbClr val="000000"/>
                  </a:outerShdw>
                </a:effectLst>
              </a:rPr>
              <a:t> </a:t>
            </a:r>
          </a:p>
          <a:p>
            <a:pPr>
              <a:spcBef>
                <a:spcPct val="50000"/>
              </a:spcBef>
              <a:defRPr/>
            </a:pPr>
            <a:endParaRPr lang="tr-TR" sz="1200" b="1" dirty="0">
              <a:solidFill>
                <a:srgbClr val="FF0000"/>
              </a:solidFill>
            </a:endParaRPr>
          </a:p>
        </p:txBody>
      </p:sp>
    </p:spTree>
    <p:extLst>
      <p:ext uri="{BB962C8B-B14F-4D97-AF65-F5344CB8AC3E}">
        <p14:creationId xmlns:p14="http://schemas.microsoft.com/office/powerpoint/2010/main" val="39908029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83970"/>
                                        </p:tgtEl>
                                        <p:attrNameLst>
                                          <p:attrName>style.visibility</p:attrName>
                                        </p:attrNameLst>
                                      </p:cBhvr>
                                      <p:to>
                                        <p:strVal val="visible"/>
                                      </p:to>
                                    </p:set>
                                    <p:anim from="(-#ppt_w/2)" to="(#ppt_x)" calcmode="lin" valueType="num">
                                      <p:cBhvr>
                                        <p:cTn id="7" dur="600" fill="hold">
                                          <p:stCondLst>
                                            <p:cond delay="0"/>
                                          </p:stCondLst>
                                        </p:cTn>
                                        <p:tgtEl>
                                          <p:spTgt spid="83970"/>
                                        </p:tgtEl>
                                        <p:attrNameLst>
                                          <p:attrName>ppt_x</p:attrName>
                                        </p:attrNameLst>
                                      </p:cBhvr>
                                    </p:anim>
                                    <p:anim from="0" to="-1.0" calcmode="lin" valueType="num">
                                      <p:cBhvr>
                                        <p:cTn id="8" dur="200" decel="50000" autoRev="1" fill="hold">
                                          <p:stCondLst>
                                            <p:cond delay="600"/>
                                          </p:stCondLst>
                                        </p:cTn>
                                        <p:tgtEl>
                                          <p:spTgt spid="83970"/>
                                        </p:tgtEl>
                                        <p:attrNameLst>
                                          <p:attrName>xshear</p:attrName>
                                        </p:attrNameLst>
                                      </p:cBhvr>
                                    </p:anim>
                                    <p:animScale>
                                      <p:cBhvr>
                                        <p:cTn id="9" dur="200" decel="100000" autoRev="1" fill="hold">
                                          <p:stCondLst>
                                            <p:cond delay="600"/>
                                          </p:stCondLst>
                                        </p:cTn>
                                        <p:tgtEl>
                                          <p:spTgt spid="83970"/>
                                        </p:tgtEl>
                                      </p:cBhvr>
                                      <p:from x="100000" y="100000"/>
                                      <p:to x="80000" y="100000"/>
                                    </p:animScale>
                                    <p:anim by="(#ppt_h/3+#ppt_w*0.1)" calcmode="lin" valueType="num">
                                      <p:cBhvr additive="sum">
                                        <p:cTn id="10" dur="200" decel="100000" autoRev="1" fill="hold">
                                          <p:stCondLst>
                                            <p:cond delay="600"/>
                                          </p:stCondLst>
                                        </p:cTn>
                                        <p:tgtEl>
                                          <p:spTgt spid="83970"/>
                                        </p:tgtEl>
                                        <p:attrNameLst>
                                          <p:attrName>ppt_x</p:attrName>
                                        </p:attrNameLst>
                                      </p:cBhvr>
                                    </p:anim>
                                  </p:childTnLst>
                                </p:cTn>
                              </p:par>
                            </p:childTnLst>
                          </p:cTn>
                        </p:par>
                        <p:par>
                          <p:cTn id="11" fill="hold">
                            <p:stCondLst>
                              <p:cond delay="1000"/>
                            </p:stCondLst>
                            <p:childTnLst>
                              <p:par>
                                <p:cTn id="12" presetID="15" presetClass="entr" presetSubtype="0" fill="hold" grpId="0" nodeType="afterEffect">
                                  <p:stCondLst>
                                    <p:cond delay="500"/>
                                  </p:stCondLst>
                                  <p:childTnLst>
                                    <p:set>
                                      <p:cBhvr>
                                        <p:cTn id="13" dur="1" fill="hold">
                                          <p:stCondLst>
                                            <p:cond delay="0"/>
                                          </p:stCondLst>
                                        </p:cTn>
                                        <p:tgtEl>
                                          <p:spTgt spid="83971">
                                            <p:txEl>
                                              <p:pRg st="0" end="0"/>
                                            </p:txEl>
                                          </p:spTgt>
                                        </p:tgtEl>
                                        <p:attrNameLst>
                                          <p:attrName>style.visibility</p:attrName>
                                        </p:attrNameLst>
                                      </p:cBhvr>
                                      <p:to>
                                        <p:strVal val="visible"/>
                                      </p:to>
                                    </p:set>
                                    <p:anim calcmode="lin" valueType="num">
                                      <p:cBhvr>
                                        <p:cTn id="14" dur="1500" fill="hold"/>
                                        <p:tgtEl>
                                          <p:spTgt spid="83971">
                                            <p:txEl>
                                              <p:pRg st="0" end="0"/>
                                            </p:txEl>
                                          </p:spTgt>
                                        </p:tgtEl>
                                        <p:attrNameLst>
                                          <p:attrName>ppt_w</p:attrName>
                                        </p:attrNameLst>
                                      </p:cBhvr>
                                      <p:tavLst>
                                        <p:tav tm="0">
                                          <p:val>
                                            <p:fltVal val="0"/>
                                          </p:val>
                                        </p:tav>
                                        <p:tav tm="100000">
                                          <p:val>
                                            <p:strVal val="#ppt_w"/>
                                          </p:val>
                                        </p:tav>
                                      </p:tavLst>
                                    </p:anim>
                                    <p:anim calcmode="lin" valueType="num">
                                      <p:cBhvr>
                                        <p:cTn id="15" dur="1500" fill="hold"/>
                                        <p:tgtEl>
                                          <p:spTgt spid="83971">
                                            <p:txEl>
                                              <p:pRg st="0" end="0"/>
                                            </p:txEl>
                                          </p:spTgt>
                                        </p:tgtEl>
                                        <p:attrNameLst>
                                          <p:attrName>ppt_h</p:attrName>
                                        </p:attrNameLst>
                                      </p:cBhvr>
                                      <p:tavLst>
                                        <p:tav tm="0">
                                          <p:val>
                                            <p:fltVal val="0"/>
                                          </p:val>
                                        </p:tav>
                                        <p:tav tm="100000">
                                          <p:val>
                                            <p:strVal val="#ppt_h"/>
                                          </p:val>
                                        </p:tav>
                                      </p:tavLst>
                                    </p:anim>
                                    <p:anim calcmode="lin" valueType="num">
                                      <p:cBhvr>
                                        <p:cTn id="16" dur="1500" fill="hold"/>
                                        <p:tgtEl>
                                          <p:spTgt spid="8397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1500" fill="hold"/>
                                        <p:tgtEl>
                                          <p:spTgt spid="8397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3000"/>
                            </p:stCondLst>
                            <p:childTnLst>
                              <p:par>
                                <p:cTn id="19" presetID="15" presetClass="entr" presetSubtype="0" fill="hold" grpId="0" nodeType="afterEffect">
                                  <p:stCondLst>
                                    <p:cond delay="500"/>
                                  </p:stCondLst>
                                  <p:childTnLst>
                                    <p:set>
                                      <p:cBhvr>
                                        <p:cTn id="20" dur="1" fill="hold">
                                          <p:stCondLst>
                                            <p:cond delay="0"/>
                                          </p:stCondLst>
                                        </p:cTn>
                                        <p:tgtEl>
                                          <p:spTgt spid="83971">
                                            <p:txEl>
                                              <p:pRg st="1" end="1"/>
                                            </p:txEl>
                                          </p:spTgt>
                                        </p:tgtEl>
                                        <p:attrNameLst>
                                          <p:attrName>style.visibility</p:attrName>
                                        </p:attrNameLst>
                                      </p:cBhvr>
                                      <p:to>
                                        <p:strVal val="visible"/>
                                      </p:to>
                                    </p:set>
                                    <p:anim calcmode="lin" valueType="num">
                                      <p:cBhvr>
                                        <p:cTn id="21" dur="1500" fill="hold"/>
                                        <p:tgtEl>
                                          <p:spTgt spid="83971">
                                            <p:txEl>
                                              <p:pRg st="1" end="1"/>
                                            </p:txEl>
                                          </p:spTgt>
                                        </p:tgtEl>
                                        <p:attrNameLst>
                                          <p:attrName>ppt_w</p:attrName>
                                        </p:attrNameLst>
                                      </p:cBhvr>
                                      <p:tavLst>
                                        <p:tav tm="0">
                                          <p:val>
                                            <p:fltVal val="0"/>
                                          </p:val>
                                        </p:tav>
                                        <p:tav tm="100000">
                                          <p:val>
                                            <p:strVal val="#ppt_w"/>
                                          </p:val>
                                        </p:tav>
                                      </p:tavLst>
                                    </p:anim>
                                    <p:anim calcmode="lin" valueType="num">
                                      <p:cBhvr>
                                        <p:cTn id="22" dur="1500" fill="hold"/>
                                        <p:tgtEl>
                                          <p:spTgt spid="83971">
                                            <p:txEl>
                                              <p:pRg st="1" end="1"/>
                                            </p:txEl>
                                          </p:spTgt>
                                        </p:tgtEl>
                                        <p:attrNameLst>
                                          <p:attrName>ppt_h</p:attrName>
                                        </p:attrNameLst>
                                      </p:cBhvr>
                                      <p:tavLst>
                                        <p:tav tm="0">
                                          <p:val>
                                            <p:fltVal val="0"/>
                                          </p:val>
                                        </p:tav>
                                        <p:tav tm="100000">
                                          <p:val>
                                            <p:strVal val="#ppt_h"/>
                                          </p:val>
                                        </p:tav>
                                      </p:tavLst>
                                    </p:anim>
                                    <p:anim calcmode="lin" valueType="num">
                                      <p:cBhvr>
                                        <p:cTn id="23" dur="1500" fill="hold"/>
                                        <p:tgtEl>
                                          <p:spTgt spid="8397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4" dur="1500" fill="hold"/>
                                        <p:tgtEl>
                                          <p:spTgt spid="8397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25" fill="hold">
                            <p:stCondLst>
                              <p:cond delay="5000"/>
                            </p:stCondLst>
                            <p:childTnLst>
                              <p:par>
                                <p:cTn id="26" presetID="15" presetClass="entr" presetSubtype="0" fill="hold" grpId="0" nodeType="afterEffect">
                                  <p:stCondLst>
                                    <p:cond delay="250"/>
                                  </p:stCondLst>
                                  <p:childTnLst>
                                    <p:set>
                                      <p:cBhvr>
                                        <p:cTn id="27" dur="1" fill="hold">
                                          <p:stCondLst>
                                            <p:cond delay="0"/>
                                          </p:stCondLst>
                                        </p:cTn>
                                        <p:tgtEl>
                                          <p:spTgt spid="83971">
                                            <p:txEl>
                                              <p:pRg st="2" end="2"/>
                                            </p:txEl>
                                          </p:spTgt>
                                        </p:tgtEl>
                                        <p:attrNameLst>
                                          <p:attrName>style.visibility</p:attrName>
                                        </p:attrNameLst>
                                      </p:cBhvr>
                                      <p:to>
                                        <p:strVal val="visible"/>
                                      </p:to>
                                    </p:set>
                                    <p:anim calcmode="lin" valueType="num">
                                      <p:cBhvr>
                                        <p:cTn id="28" dur="1500" fill="hold"/>
                                        <p:tgtEl>
                                          <p:spTgt spid="83971">
                                            <p:txEl>
                                              <p:pRg st="2" end="2"/>
                                            </p:txEl>
                                          </p:spTgt>
                                        </p:tgtEl>
                                        <p:attrNameLst>
                                          <p:attrName>ppt_w</p:attrName>
                                        </p:attrNameLst>
                                      </p:cBhvr>
                                      <p:tavLst>
                                        <p:tav tm="0">
                                          <p:val>
                                            <p:fltVal val="0"/>
                                          </p:val>
                                        </p:tav>
                                        <p:tav tm="100000">
                                          <p:val>
                                            <p:strVal val="#ppt_w"/>
                                          </p:val>
                                        </p:tav>
                                      </p:tavLst>
                                    </p:anim>
                                    <p:anim calcmode="lin" valueType="num">
                                      <p:cBhvr>
                                        <p:cTn id="29" dur="1500" fill="hold"/>
                                        <p:tgtEl>
                                          <p:spTgt spid="83971">
                                            <p:txEl>
                                              <p:pRg st="2" end="2"/>
                                            </p:txEl>
                                          </p:spTgt>
                                        </p:tgtEl>
                                        <p:attrNameLst>
                                          <p:attrName>ppt_h</p:attrName>
                                        </p:attrNameLst>
                                      </p:cBhvr>
                                      <p:tavLst>
                                        <p:tav tm="0">
                                          <p:val>
                                            <p:fltVal val="0"/>
                                          </p:val>
                                        </p:tav>
                                        <p:tav tm="100000">
                                          <p:val>
                                            <p:strVal val="#ppt_h"/>
                                          </p:val>
                                        </p:tav>
                                      </p:tavLst>
                                    </p:anim>
                                    <p:anim calcmode="lin" valueType="num">
                                      <p:cBhvr>
                                        <p:cTn id="30" dur="1500" fill="hold"/>
                                        <p:tgtEl>
                                          <p:spTgt spid="8397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1" dur="1500" fill="hold"/>
                                        <p:tgtEl>
                                          <p:spTgt spid="83971">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32" fill="hold">
                            <p:stCondLst>
                              <p:cond delay="6750"/>
                            </p:stCondLst>
                            <p:childTnLst>
                              <p:par>
                                <p:cTn id="33" presetID="15" presetClass="entr" presetSubtype="0" fill="hold" grpId="0" nodeType="afterEffect">
                                  <p:stCondLst>
                                    <p:cond delay="250"/>
                                  </p:stCondLst>
                                  <p:childTnLst>
                                    <p:set>
                                      <p:cBhvr>
                                        <p:cTn id="34" dur="1" fill="hold">
                                          <p:stCondLst>
                                            <p:cond delay="0"/>
                                          </p:stCondLst>
                                        </p:cTn>
                                        <p:tgtEl>
                                          <p:spTgt spid="83971">
                                            <p:txEl>
                                              <p:pRg st="3" end="3"/>
                                            </p:txEl>
                                          </p:spTgt>
                                        </p:tgtEl>
                                        <p:attrNameLst>
                                          <p:attrName>style.visibility</p:attrName>
                                        </p:attrNameLst>
                                      </p:cBhvr>
                                      <p:to>
                                        <p:strVal val="visible"/>
                                      </p:to>
                                    </p:set>
                                    <p:anim calcmode="lin" valueType="num">
                                      <p:cBhvr>
                                        <p:cTn id="35" dur="1500" fill="hold"/>
                                        <p:tgtEl>
                                          <p:spTgt spid="83971">
                                            <p:txEl>
                                              <p:pRg st="3" end="3"/>
                                            </p:txEl>
                                          </p:spTgt>
                                        </p:tgtEl>
                                        <p:attrNameLst>
                                          <p:attrName>ppt_w</p:attrName>
                                        </p:attrNameLst>
                                      </p:cBhvr>
                                      <p:tavLst>
                                        <p:tav tm="0">
                                          <p:val>
                                            <p:fltVal val="0"/>
                                          </p:val>
                                        </p:tav>
                                        <p:tav tm="100000">
                                          <p:val>
                                            <p:strVal val="#ppt_w"/>
                                          </p:val>
                                        </p:tav>
                                      </p:tavLst>
                                    </p:anim>
                                    <p:anim calcmode="lin" valueType="num">
                                      <p:cBhvr>
                                        <p:cTn id="36" dur="1500" fill="hold"/>
                                        <p:tgtEl>
                                          <p:spTgt spid="83971">
                                            <p:txEl>
                                              <p:pRg st="3" end="3"/>
                                            </p:txEl>
                                          </p:spTgt>
                                        </p:tgtEl>
                                        <p:attrNameLst>
                                          <p:attrName>ppt_h</p:attrName>
                                        </p:attrNameLst>
                                      </p:cBhvr>
                                      <p:tavLst>
                                        <p:tav tm="0">
                                          <p:val>
                                            <p:fltVal val="0"/>
                                          </p:val>
                                        </p:tav>
                                        <p:tav tm="100000">
                                          <p:val>
                                            <p:strVal val="#ppt_h"/>
                                          </p:val>
                                        </p:tav>
                                      </p:tavLst>
                                    </p:anim>
                                    <p:anim calcmode="lin" valueType="num">
                                      <p:cBhvr>
                                        <p:cTn id="37" dur="1500" fill="hold"/>
                                        <p:tgtEl>
                                          <p:spTgt spid="83971">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8" dur="1500" fill="hold"/>
                                        <p:tgtEl>
                                          <p:spTgt spid="83971">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par>
                          <p:cTn id="39" fill="hold">
                            <p:stCondLst>
                              <p:cond delay="8500"/>
                            </p:stCondLst>
                            <p:childTnLst>
                              <p:par>
                                <p:cTn id="40" presetID="15" presetClass="entr" presetSubtype="0" fill="hold" grpId="0" nodeType="afterEffect">
                                  <p:stCondLst>
                                    <p:cond delay="250"/>
                                  </p:stCondLst>
                                  <p:childTnLst>
                                    <p:set>
                                      <p:cBhvr>
                                        <p:cTn id="41" dur="1" fill="hold">
                                          <p:stCondLst>
                                            <p:cond delay="0"/>
                                          </p:stCondLst>
                                        </p:cTn>
                                        <p:tgtEl>
                                          <p:spTgt spid="83971">
                                            <p:txEl>
                                              <p:pRg st="4" end="4"/>
                                            </p:txEl>
                                          </p:spTgt>
                                        </p:tgtEl>
                                        <p:attrNameLst>
                                          <p:attrName>style.visibility</p:attrName>
                                        </p:attrNameLst>
                                      </p:cBhvr>
                                      <p:to>
                                        <p:strVal val="visible"/>
                                      </p:to>
                                    </p:set>
                                    <p:anim calcmode="lin" valueType="num">
                                      <p:cBhvr>
                                        <p:cTn id="42" dur="1500" fill="hold"/>
                                        <p:tgtEl>
                                          <p:spTgt spid="83971">
                                            <p:txEl>
                                              <p:pRg st="4" end="4"/>
                                            </p:txEl>
                                          </p:spTgt>
                                        </p:tgtEl>
                                        <p:attrNameLst>
                                          <p:attrName>ppt_w</p:attrName>
                                        </p:attrNameLst>
                                      </p:cBhvr>
                                      <p:tavLst>
                                        <p:tav tm="0">
                                          <p:val>
                                            <p:fltVal val="0"/>
                                          </p:val>
                                        </p:tav>
                                        <p:tav tm="100000">
                                          <p:val>
                                            <p:strVal val="#ppt_w"/>
                                          </p:val>
                                        </p:tav>
                                      </p:tavLst>
                                    </p:anim>
                                    <p:anim calcmode="lin" valueType="num">
                                      <p:cBhvr>
                                        <p:cTn id="43" dur="1500" fill="hold"/>
                                        <p:tgtEl>
                                          <p:spTgt spid="83971">
                                            <p:txEl>
                                              <p:pRg st="4" end="4"/>
                                            </p:txEl>
                                          </p:spTgt>
                                        </p:tgtEl>
                                        <p:attrNameLst>
                                          <p:attrName>ppt_h</p:attrName>
                                        </p:attrNameLst>
                                      </p:cBhvr>
                                      <p:tavLst>
                                        <p:tav tm="0">
                                          <p:val>
                                            <p:fltVal val="0"/>
                                          </p:val>
                                        </p:tav>
                                        <p:tav tm="100000">
                                          <p:val>
                                            <p:strVal val="#ppt_h"/>
                                          </p:val>
                                        </p:tav>
                                      </p:tavLst>
                                    </p:anim>
                                    <p:anim calcmode="lin" valueType="num">
                                      <p:cBhvr>
                                        <p:cTn id="44" dur="1500" fill="hold"/>
                                        <p:tgtEl>
                                          <p:spTgt spid="83971">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5" dur="1500" fill="hold"/>
                                        <p:tgtEl>
                                          <p:spTgt spid="83971">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par>
                          <p:cTn id="46" fill="hold">
                            <p:stCondLst>
                              <p:cond delay="10250"/>
                            </p:stCondLst>
                            <p:childTnLst>
                              <p:par>
                                <p:cTn id="47" presetID="15" presetClass="entr" presetSubtype="0" fill="hold" grpId="0" nodeType="afterEffect">
                                  <p:stCondLst>
                                    <p:cond delay="250"/>
                                  </p:stCondLst>
                                  <p:childTnLst>
                                    <p:set>
                                      <p:cBhvr>
                                        <p:cTn id="48" dur="1" fill="hold">
                                          <p:stCondLst>
                                            <p:cond delay="0"/>
                                          </p:stCondLst>
                                        </p:cTn>
                                        <p:tgtEl>
                                          <p:spTgt spid="83971">
                                            <p:txEl>
                                              <p:pRg st="5" end="5"/>
                                            </p:txEl>
                                          </p:spTgt>
                                        </p:tgtEl>
                                        <p:attrNameLst>
                                          <p:attrName>style.visibility</p:attrName>
                                        </p:attrNameLst>
                                      </p:cBhvr>
                                      <p:to>
                                        <p:strVal val="visible"/>
                                      </p:to>
                                    </p:set>
                                    <p:anim calcmode="lin" valueType="num">
                                      <p:cBhvr>
                                        <p:cTn id="49" dur="1500" fill="hold"/>
                                        <p:tgtEl>
                                          <p:spTgt spid="83971">
                                            <p:txEl>
                                              <p:pRg st="5" end="5"/>
                                            </p:txEl>
                                          </p:spTgt>
                                        </p:tgtEl>
                                        <p:attrNameLst>
                                          <p:attrName>ppt_w</p:attrName>
                                        </p:attrNameLst>
                                      </p:cBhvr>
                                      <p:tavLst>
                                        <p:tav tm="0">
                                          <p:val>
                                            <p:fltVal val="0"/>
                                          </p:val>
                                        </p:tav>
                                        <p:tav tm="100000">
                                          <p:val>
                                            <p:strVal val="#ppt_w"/>
                                          </p:val>
                                        </p:tav>
                                      </p:tavLst>
                                    </p:anim>
                                    <p:anim calcmode="lin" valueType="num">
                                      <p:cBhvr>
                                        <p:cTn id="50" dur="1500" fill="hold"/>
                                        <p:tgtEl>
                                          <p:spTgt spid="83971">
                                            <p:txEl>
                                              <p:pRg st="5" end="5"/>
                                            </p:txEl>
                                          </p:spTgt>
                                        </p:tgtEl>
                                        <p:attrNameLst>
                                          <p:attrName>ppt_h</p:attrName>
                                        </p:attrNameLst>
                                      </p:cBhvr>
                                      <p:tavLst>
                                        <p:tav tm="0">
                                          <p:val>
                                            <p:fltVal val="0"/>
                                          </p:val>
                                        </p:tav>
                                        <p:tav tm="100000">
                                          <p:val>
                                            <p:strVal val="#ppt_h"/>
                                          </p:val>
                                        </p:tav>
                                      </p:tavLst>
                                    </p:anim>
                                    <p:anim calcmode="lin" valueType="num">
                                      <p:cBhvr>
                                        <p:cTn id="51" dur="1500" fill="hold"/>
                                        <p:tgtEl>
                                          <p:spTgt spid="83971">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2" dur="1500" fill="hold"/>
                                        <p:tgtEl>
                                          <p:spTgt spid="83971">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par>
                          <p:cTn id="53" fill="hold">
                            <p:stCondLst>
                              <p:cond delay="12000"/>
                            </p:stCondLst>
                            <p:childTnLst>
                              <p:par>
                                <p:cTn id="54" presetID="15" presetClass="entr" presetSubtype="0" fill="hold" grpId="0" nodeType="afterEffect">
                                  <p:stCondLst>
                                    <p:cond delay="250"/>
                                  </p:stCondLst>
                                  <p:childTnLst>
                                    <p:set>
                                      <p:cBhvr>
                                        <p:cTn id="55" dur="1" fill="hold">
                                          <p:stCondLst>
                                            <p:cond delay="0"/>
                                          </p:stCondLst>
                                        </p:cTn>
                                        <p:tgtEl>
                                          <p:spTgt spid="83971">
                                            <p:txEl>
                                              <p:pRg st="6" end="6"/>
                                            </p:txEl>
                                          </p:spTgt>
                                        </p:tgtEl>
                                        <p:attrNameLst>
                                          <p:attrName>style.visibility</p:attrName>
                                        </p:attrNameLst>
                                      </p:cBhvr>
                                      <p:to>
                                        <p:strVal val="visible"/>
                                      </p:to>
                                    </p:set>
                                    <p:anim calcmode="lin" valueType="num">
                                      <p:cBhvr>
                                        <p:cTn id="56" dur="1500" fill="hold"/>
                                        <p:tgtEl>
                                          <p:spTgt spid="83971">
                                            <p:txEl>
                                              <p:pRg st="6" end="6"/>
                                            </p:txEl>
                                          </p:spTgt>
                                        </p:tgtEl>
                                        <p:attrNameLst>
                                          <p:attrName>ppt_w</p:attrName>
                                        </p:attrNameLst>
                                      </p:cBhvr>
                                      <p:tavLst>
                                        <p:tav tm="0">
                                          <p:val>
                                            <p:fltVal val="0"/>
                                          </p:val>
                                        </p:tav>
                                        <p:tav tm="100000">
                                          <p:val>
                                            <p:strVal val="#ppt_w"/>
                                          </p:val>
                                        </p:tav>
                                      </p:tavLst>
                                    </p:anim>
                                    <p:anim calcmode="lin" valueType="num">
                                      <p:cBhvr>
                                        <p:cTn id="57" dur="1500" fill="hold"/>
                                        <p:tgtEl>
                                          <p:spTgt spid="83971">
                                            <p:txEl>
                                              <p:pRg st="6" end="6"/>
                                            </p:txEl>
                                          </p:spTgt>
                                        </p:tgtEl>
                                        <p:attrNameLst>
                                          <p:attrName>ppt_h</p:attrName>
                                        </p:attrNameLst>
                                      </p:cBhvr>
                                      <p:tavLst>
                                        <p:tav tm="0">
                                          <p:val>
                                            <p:fltVal val="0"/>
                                          </p:val>
                                        </p:tav>
                                        <p:tav tm="100000">
                                          <p:val>
                                            <p:strVal val="#ppt_h"/>
                                          </p:val>
                                        </p:tav>
                                      </p:tavLst>
                                    </p:anim>
                                    <p:anim calcmode="lin" valueType="num">
                                      <p:cBhvr>
                                        <p:cTn id="58" dur="1500" fill="hold"/>
                                        <p:tgtEl>
                                          <p:spTgt spid="83971">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9" dur="1500" fill="hold"/>
                                        <p:tgtEl>
                                          <p:spTgt spid="83971">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par>
                          <p:cTn id="60" fill="hold">
                            <p:stCondLst>
                              <p:cond delay="13750"/>
                            </p:stCondLst>
                            <p:childTnLst>
                              <p:par>
                                <p:cTn id="61" presetID="15" presetClass="entr" presetSubtype="0" fill="hold" grpId="0" nodeType="afterEffect">
                                  <p:stCondLst>
                                    <p:cond delay="250"/>
                                  </p:stCondLst>
                                  <p:childTnLst>
                                    <p:set>
                                      <p:cBhvr>
                                        <p:cTn id="62" dur="1" fill="hold">
                                          <p:stCondLst>
                                            <p:cond delay="0"/>
                                          </p:stCondLst>
                                        </p:cTn>
                                        <p:tgtEl>
                                          <p:spTgt spid="83971">
                                            <p:txEl>
                                              <p:pRg st="7" end="7"/>
                                            </p:txEl>
                                          </p:spTgt>
                                        </p:tgtEl>
                                        <p:attrNameLst>
                                          <p:attrName>style.visibility</p:attrName>
                                        </p:attrNameLst>
                                      </p:cBhvr>
                                      <p:to>
                                        <p:strVal val="visible"/>
                                      </p:to>
                                    </p:set>
                                    <p:anim calcmode="lin" valueType="num">
                                      <p:cBhvr>
                                        <p:cTn id="63" dur="1500" fill="hold"/>
                                        <p:tgtEl>
                                          <p:spTgt spid="83971">
                                            <p:txEl>
                                              <p:pRg st="7" end="7"/>
                                            </p:txEl>
                                          </p:spTgt>
                                        </p:tgtEl>
                                        <p:attrNameLst>
                                          <p:attrName>ppt_w</p:attrName>
                                        </p:attrNameLst>
                                      </p:cBhvr>
                                      <p:tavLst>
                                        <p:tav tm="0">
                                          <p:val>
                                            <p:fltVal val="0"/>
                                          </p:val>
                                        </p:tav>
                                        <p:tav tm="100000">
                                          <p:val>
                                            <p:strVal val="#ppt_w"/>
                                          </p:val>
                                        </p:tav>
                                      </p:tavLst>
                                    </p:anim>
                                    <p:anim calcmode="lin" valueType="num">
                                      <p:cBhvr>
                                        <p:cTn id="64" dur="1500" fill="hold"/>
                                        <p:tgtEl>
                                          <p:spTgt spid="83971">
                                            <p:txEl>
                                              <p:pRg st="7" end="7"/>
                                            </p:txEl>
                                          </p:spTgt>
                                        </p:tgtEl>
                                        <p:attrNameLst>
                                          <p:attrName>ppt_h</p:attrName>
                                        </p:attrNameLst>
                                      </p:cBhvr>
                                      <p:tavLst>
                                        <p:tav tm="0">
                                          <p:val>
                                            <p:fltVal val="0"/>
                                          </p:val>
                                        </p:tav>
                                        <p:tav tm="100000">
                                          <p:val>
                                            <p:strVal val="#ppt_h"/>
                                          </p:val>
                                        </p:tav>
                                      </p:tavLst>
                                    </p:anim>
                                    <p:anim calcmode="lin" valueType="num">
                                      <p:cBhvr>
                                        <p:cTn id="65" dur="1500" fill="hold"/>
                                        <p:tgtEl>
                                          <p:spTgt spid="83971">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66" dur="1500" fill="hold"/>
                                        <p:tgtEl>
                                          <p:spTgt spid="83971">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par>
                          <p:cTn id="67" fill="hold">
                            <p:stCondLst>
                              <p:cond delay="15500"/>
                            </p:stCondLst>
                            <p:childTnLst>
                              <p:par>
                                <p:cTn id="68" presetID="15" presetClass="entr" presetSubtype="0" fill="hold" grpId="0" nodeType="afterEffect">
                                  <p:stCondLst>
                                    <p:cond delay="250"/>
                                  </p:stCondLst>
                                  <p:childTnLst>
                                    <p:set>
                                      <p:cBhvr>
                                        <p:cTn id="69" dur="1" fill="hold">
                                          <p:stCondLst>
                                            <p:cond delay="0"/>
                                          </p:stCondLst>
                                        </p:cTn>
                                        <p:tgtEl>
                                          <p:spTgt spid="83971">
                                            <p:txEl>
                                              <p:pRg st="8" end="8"/>
                                            </p:txEl>
                                          </p:spTgt>
                                        </p:tgtEl>
                                        <p:attrNameLst>
                                          <p:attrName>style.visibility</p:attrName>
                                        </p:attrNameLst>
                                      </p:cBhvr>
                                      <p:to>
                                        <p:strVal val="visible"/>
                                      </p:to>
                                    </p:set>
                                    <p:anim calcmode="lin" valueType="num">
                                      <p:cBhvr>
                                        <p:cTn id="70" dur="1500" fill="hold"/>
                                        <p:tgtEl>
                                          <p:spTgt spid="83971">
                                            <p:txEl>
                                              <p:pRg st="8" end="8"/>
                                            </p:txEl>
                                          </p:spTgt>
                                        </p:tgtEl>
                                        <p:attrNameLst>
                                          <p:attrName>ppt_w</p:attrName>
                                        </p:attrNameLst>
                                      </p:cBhvr>
                                      <p:tavLst>
                                        <p:tav tm="0">
                                          <p:val>
                                            <p:fltVal val="0"/>
                                          </p:val>
                                        </p:tav>
                                        <p:tav tm="100000">
                                          <p:val>
                                            <p:strVal val="#ppt_w"/>
                                          </p:val>
                                        </p:tav>
                                      </p:tavLst>
                                    </p:anim>
                                    <p:anim calcmode="lin" valueType="num">
                                      <p:cBhvr>
                                        <p:cTn id="71" dur="1500" fill="hold"/>
                                        <p:tgtEl>
                                          <p:spTgt spid="83971">
                                            <p:txEl>
                                              <p:pRg st="8" end="8"/>
                                            </p:txEl>
                                          </p:spTgt>
                                        </p:tgtEl>
                                        <p:attrNameLst>
                                          <p:attrName>ppt_h</p:attrName>
                                        </p:attrNameLst>
                                      </p:cBhvr>
                                      <p:tavLst>
                                        <p:tav tm="0">
                                          <p:val>
                                            <p:fltVal val="0"/>
                                          </p:val>
                                        </p:tav>
                                        <p:tav tm="100000">
                                          <p:val>
                                            <p:strVal val="#ppt_h"/>
                                          </p:val>
                                        </p:tav>
                                      </p:tavLst>
                                    </p:anim>
                                    <p:anim calcmode="lin" valueType="num">
                                      <p:cBhvr>
                                        <p:cTn id="72" dur="1500" fill="hold"/>
                                        <p:tgtEl>
                                          <p:spTgt spid="83971">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73" dur="1500" fill="hold"/>
                                        <p:tgtEl>
                                          <p:spTgt spid="83971">
                                            <p:txEl>
                                              <p:pRg st="8" end="8"/>
                                            </p:txEl>
                                          </p:spTgt>
                                        </p:tgtEl>
                                        <p:attrNameLst>
                                          <p:attrName>ppt_y</p:attrName>
                                        </p:attrNameLst>
                                      </p:cBhvr>
                                      <p:tavLst>
                                        <p:tav tm="0" fmla="#ppt_y+(sin(-2*pi*(1-$))*-#ppt_x+cos(-2*pi*(1-$))*(1-#ppt_y))*(1-$)">
                                          <p:val>
                                            <p:fltVal val="0"/>
                                          </p:val>
                                        </p:tav>
                                        <p:tav tm="100000">
                                          <p:val>
                                            <p:fltVal val="1"/>
                                          </p:val>
                                        </p:tav>
                                      </p:tavLst>
                                    </p:anim>
                                  </p:childTnLst>
                                </p:cTn>
                              </p:par>
                            </p:childTnLst>
                          </p:cTn>
                        </p:par>
                        <p:par>
                          <p:cTn id="74" fill="hold">
                            <p:stCondLst>
                              <p:cond delay="17250"/>
                            </p:stCondLst>
                            <p:childTnLst>
                              <p:par>
                                <p:cTn id="75" presetID="15" presetClass="entr" presetSubtype="0" fill="hold" grpId="0" nodeType="afterEffect">
                                  <p:stCondLst>
                                    <p:cond delay="250"/>
                                  </p:stCondLst>
                                  <p:childTnLst>
                                    <p:set>
                                      <p:cBhvr>
                                        <p:cTn id="76" dur="1" fill="hold">
                                          <p:stCondLst>
                                            <p:cond delay="0"/>
                                          </p:stCondLst>
                                        </p:cTn>
                                        <p:tgtEl>
                                          <p:spTgt spid="83971">
                                            <p:txEl>
                                              <p:pRg st="9" end="9"/>
                                            </p:txEl>
                                          </p:spTgt>
                                        </p:tgtEl>
                                        <p:attrNameLst>
                                          <p:attrName>style.visibility</p:attrName>
                                        </p:attrNameLst>
                                      </p:cBhvr>
                                      <p:to>
                                        <p:strVal val="visible"/>
                                      </p:to>
                                    </p:set>
                                    <p:anim calcmode="lin" valueType="num">
                                      <p:cBhvr>
                                        <p:cTn id="77" dur="1500" fill="hold"/>
                                        <p:tgtEl>
                                          <p:spTgt spid="83971">
                                            <p:txEl>
                                              <p:pRg st="9" end="9"/>
                                            </p:txEl>
                                          </p:spTgt>
                                        </p:tgtEl>
                                        <p:attrNameLst>
                                          <p:attrName>ppt_w</p:attrName>
                                        </p:attrNameLst>
                                      </p:cBhvr>
                                      <p:tavLst>
                                        <p:tav tm="0">
                                          <p:val>
                                            <p:fltVal val="0"/>
                                          </p:val>
                                        </p:tav>
                                        <p:tav tm="100000">
                                          <p:val>
                                            <p:strVal val="#ppt_w"/>
                                          </p:val>
                                        </p:tav>
                                      </p:tavLst>
                                    </p:anim>
                                    <p:anim calcmode="lin" valueType="num">
                                      <p:cBhvr>
                                        <p:cTn id="78" dur="1500" fill="hold"/>
                                        <p:tgtEl>
                                          <p:spTgt spid="83971">
                                            <p:txEl>
                                              <p:pRg st="9" end="9"/>
                                            </p:txEl>
                                          </p:spTgt>
                                        </p:tgtEl>
                                        <p:attrNameLst>
                                          <p:attrName>ppt_h</p:attrName>
                                        </p:attrNameLst>
                                      </p:cBhvr>
                                      <p:tavLst>
                                        <p:tav tm="0">
                                          <p:val>
                                            <p:fltVal val="0"/>
                                          </p:val>
                                        </p:tav>
                                        <p:tav tm="100000">
                                          <p:val>
                                            <p:strVal val="#ppt_h"/>
                                          </p:val>
                                        </p:tav>
                                      </p:tavLst>
                                    </p:anim>
                                    <p:anim calcmode="lin" valueType="num">
                                      <p:cBhvr>
                                        <p:cTn id="79" dur="1500" fill="hold"/>
                                        <p:tgtEl>
                                          <p:spTgt spid="83971">
                                            <p:txEl>
                                              <p:pRg st="9" end="9"/>
                                            </p:txEl>
                                          </p:spTgt>
                                        </p:tgtEl>
                                        <p:attrNameLst>
                                          <p:attrName>ppt_x</p:attrName>
                                        </p:attrNameLst>
                                      </p:cBhvr>
                                      <p:tavLst>
                                        <p:tav tm="0" fmla="#ppt_x+(cos(-2*pi*(1-$))*-#ppt_x-sin(-2*pi*(1-$))*(1-#ppt_y))*(1-$)">
                                          <p:val>
                                            <p:fltVal val="0"/>
                                          </p:val>
                                        </p:tav>
                                        <p:tav tm="100000">
                                          <p:val>
                                            <p:fltVal val="1"/>
                                          </p:val>
                                        </p:tav>
                                      </p:tavLst>
                                    </p:anim>
                                    <p:anim calcmode="lin" valueType="num">
                                      <p:cBhvr>
                                        <p:cTn id="80" dur="1500" fill="hold"/>
                                        <p:tgtEl>
                                          <p:spTgt spid="83971">
                                            <p:txEl>
                                              <p:pRg st="9" end="9"/>
                                            </p:txEl>
                                          </p:spTgt>
                                        </p:tgtEl>
                                        <p:attrNameLst>
                                          <p:attrName>ppt_y</p:attrName>
                                        </p:attrNameLst>
                                      </p:cBhvr>
                                      <p:tavLst>
                                        <p:tav tm="0" fmla="#ppt_y+(sin(-2*pi*(1-$))*-#ppt_x+cos(-2*pi*(1-$))*(1-#ppt_y))*(1-$)">
                                          <p:val>
                                            <p:fltVal val="0"/>
                                          </p:val>
                                        </p:tav>
                                        <p:tav tm="100000">
                                          <p:val>
                                            <p:fltVal val="1"/>
                                          </p:val>
                                        </p:tav>
                                      </p:tavLst>
                                    </p:anim>
                                  </p:childTnLst>
                                </p:cTn>
                              </p:par>
                            </p:childTnLst>
                          </p:cTn>
                        </p:par>
                        <p:par>
                          <p:cTn id="81" fill="hold">
                            <p:stCondLst>
                              <p:cond delay="19000"/>
                            </p:stCondLst>
                            <p:childTnLst>
                              <p:par>
                                <p:cTn id="82" presetID="15" presetClass="entr" presetSubtype="0" fill="hold" grpId="0" nodeType="afterEffect">
                                  <p:stCondLst>
                                    <p:cond delay="500"/>
                                  </p:stCondLst>
                                  <p:childTnLst>
                                    <p:set>
                                      <p:cBhvr>
                                        <p:cTn id="83" dur="1" fill="hold">
                                          <p:stCondLst>
                                            <p:cond delay="0"/>
                                          </p:stCondLst>
                                        </p:cTn>
                                        <p:tgtEl>
                                          <p:spTgt spid="83971">
                                            <p:txEl>
                                              <p:pRg st="10" end="10"/>
                                            </p:txEl>
                                          </p:spTgt>
                                        </p:tgtEl>
                                        <p:attrNameLst>
                                          <p:attrName>style.visibility</p:attrName>
                                        </p:attrNameLst>
                                      </p:cBhvr>
                                      <p:to>
                                        <p:strVal val="visible"/>
                                      </p:to>
                                    </p:set>
                                    <p:anim calcmode="lin" valueType="num">
                                      <p:cBhvr>
                                        <p:cTn id="84" dur="1500" fill="hold"/>
                                        <p:tgtEl>
                                          <p:spTgt spid="83971">
                                            <p:txEl>
                                              <p:pRg st="10" end="10"/>
                                            </p:txEl>
                                          </p:spTgt>
                                        </p:tgtEl>
                                        <p:attrNameLst>
                                          <p:attrName>ppt_w</p:attrName>
                                        </p:attrNameLst>
                                      </p:cBhvr>
                                      <p:tavLst>
                                        <p:tav tm="0">
                                          <p:val>
                                            <p:fltVal val="0"/>
                                          </p:val>
                                        </p:tav>
                                        <p:tav tm="100000">
                                          <p:val>
                                            <p:strVal val="#ppt_w"/>
                                          </p:val>
                                        </p:tav>
                                      </p:tavLst>
                                    </p:anim>
                                    <p:anim calcmode="lin" valueType="num">
                                      <p:cBhvr>
                                        <p:cTn id="85" dur="1500" fill="hold"/>
                                        <p:tgtEl>
                                          <p:spTgt spid="83971">
                                            <p:txEl>
                                              <p:pRg st="10" end="10"/>
                                            </p:txEl>
                                          </p:spTgt>
                                        </p:tgtEl>
                                        <p:attrNameLst>
                                          <p:attrName>ppt_h</p:attrName>
                                        </p:attrNameLst>
                                      </p:cBhvr>
                                      <p:tavLst>
                                        <p:tav tm="0">
                                          <p:val>
                                            <p:fltVal val="0"/>
                                          </p:val>
                                        </p:tav>
                                        <p:tav tm="100000">
                                          <p:val>
                                            <p:strVal val="#ppt_h"/>
                                          </p:val>
                                        </p:tav>
                                      </p:tavLst>
                                    </p:anim>
                                    <p:anim calcmode="lin" valueType="num">
                                      <p:cBhvr>
                                        <p:cTn id="86" dur="1500" fill="hold"/>
                                        <p:tgtEl>
                                          <p:spTgt spid="83971">
                                            <p:txEl>
                                              <p:pRg st="10" end="10"/>
                                            </p:txEl>
                                          </p:spTgt>
                                        </p:tgtEl>
                                        <p:attrNameLst>
                                          <p:attrName>ppt_x</p:attrName>
                                        </p:attrNameLst>
                                      </p:cBhvr>
                                      <p:tavLst>
                                        <p:tav tm="0" fmla="#ppt_x+(cos(-2*pi*(1-$))*-#ppt_x-sin(-2*pi*(1-$))*(1-#ppt_y))*(1-$)">
                                          <p:val>
                                            <p:fltVal val="0"/>
                                          </p:val>
                                        </p:tav>
                                        <p:tav tm="100000">
                                          <p:val>
                                            <p:fltVal val="1"/>
                                          </p:val>
                                        </p:tav>
                                      </p:tavLst>
                                    </p:anim>
                                    <p:anim calcmode="lin" valueType="num">
                                      <p:cBhvr>
                                        <p:cTn id="87" dur="1500" fill="hold"/>
                                        <p:tgtEl>
                                          <p:spTgt spid="83971">
                                            <p:txEl>
                                              <p:pRg st="10" end="10"/>
                                            </p:txEl>
                                          </p:spTgt>
                                        </p:tgtEl>
                                        <p:attrNameLst>
                                          <p:attrName>ppt_y</p:attrName>
                                        </p:attrNameLst>
                                      </p:cBhvr>
                                      <p:tavLst>
                                        <p:tav tm="0" fmla="#ppt_y+(sin(-2*pi*(1-$))*-#ppt_x+cos(-2*pi*(1-$))*(1-#ppt_y))*(1-$)">
                                          <p:val>
                                            <p:fltVal val="0"/>
                                          </p:val>
                                        </p:tav>
                                        <p:tav tm="100000">
                                          <p:val>
                                            <p:fltVal val="1"/>
                                          </p:val>
                                        </p:tav>
                                      </p:tavLst>
                                    </p:anim>
                                  </p:childTnLst>
                                </p:cTn>
                              </p:par>
                            </p:childTnLst>
                          </p:cTn>
                        </p:par>
                        <p:par>
                          <p:cTn id="88" fill="hold">
                            <p:stCondLst>
                              <p:cond delay="21000"/>
                            </p:stCondLst>
                            <p:childTnLst>
                              <p:par>
                                <p:cTn id="89" presetID="15" presetClass="entr" presetSubtype="0" fill="hold" grpId="0" nodeType="afterEffect">
                                  <p:stCondLst>
                                    <p:cond delay="500"/>
                                  </p:stCondLst>
                                  <p:childTnLst>
                                    <p:set>
                                      <p:cBhvr>
                                        <p:cTn id="90" dur="1" fill="hold">
                                          <p:stCondLst>
                                            <p:cond delay="0"/>
                                          </p:stCondLst>
                                        </p:cTn>
                                        <p:tgtEl>
                                          <p:spTgt spid="83971">
                                            <p:txEl>
                                              <p:pRg st="12" end="12"/>
                                            </p:txEl>
                                          </p:spTgt>
                                        </p:tgtEl>
                                        <p:attrNameLst>
                                          <p:attrName>style.visibility</p:attrName>
                                        </p:attrNameLst>
                                      </p:cBhvr>
                                      <p:to>
                                        <p:strVal val="visible"/>
                                      </p:to>
                                    </p:set>
                                    <p:anim calcmode="lin" valueType="num">
                                      <p:cBhvr>
                                        <p:cTn id="91" dur="1500" fill="hold"/>
                                        <p:tgtEl>
                                          <p:spTgt spid="83971">
                                            <p:txEl>
                                              <p:pRg st="12" end="12"/>
                                            </p:txEl>
                                          </p:spTgt>
                                        </p:tgtEl>
                                        <p:attrNameLst>
                                          <p:attrName>ppt_w</p:attrName>
                                        </p:attrNameLst>
                                      </p:cBhvr>
                                      <p:tavLst>
                                        <p:tav tm="0">
                                          <p:val>
                                            <p:fltVal val="0"/>
                                          </p:val>
                                        </p:tav>
                                        <p:tav tm="100000">
                                          <p:val>
                                            <p:strVal val="#ppt_w"/>
                                          </p:val>
                                        </p:tav>
                                      </p:tavLst>
                                    </p:anim>
                                    <p:anim calcmode="lin" valueType="num">
                                      <p:cBhvr>
                                        <p:cTn id="92" dur="1500" fill="hold"/>
                                        <p:tgtEl>
                                          <p:spTgt spid="83971">
                                            <p:txEl>
                                              <p:pRg st="12" end="12"/>
                                            </p:txEl>
                                          </p:spTgt>
                                        </p:tgtEl>
                                        <p:attrNameLst>
                                          <p:attrName>ppt_h</p:attrName>
                                        </p:attrNameLst>
                                      </p:cBhvr>
                                      <p:tavLst>
                                        <p:tav tm="0">
                                          <p:val>
                                            <p:fltVal val="0"/>
                                          </p:val>
                                        </p:tav>
                                        <p:tav tm="100000">
                                          <p:val>
                                            <p:strVal val="#ppt_h"/>
                                          </p:val>
                                        </p:tav>
                                      </p:tavLst>
                                    </p:anim>
                                    <p:anim calcmode="lin" valueType="num">
                                      <p:cBhvr>
                                        <p:cTn id="93" dur="1500" fill="hold"/>
                                        <p:tgtEl>
                                          <p:spTgt spid="83971">
                                            <p:txEl>
                                              <p:pRg st="12" end="12"/>
                                            </p:txEl>
                                          </p:spTgt>
                                        </p:tgtEl>
                                        <p:attrNameLst>
                                          <p:attrName>ppt_x</p:attrName>
                                        </p:attrNameLst>
                                      </p:cBhvr>
                                      <p:tavLst>
                                        <p:tav tm="0" fmla="#ppt_x+(cos(-2*pi*(1-$))*-#ppt_x-sin(-2*pi*(1-$))*(1-#ppt_y))*(1-$)">
                                          <p:val>
                                            <p:fltVal val="0"/>
                                          </p:val>
                                        </p:tav>
                                        <p:tav tm="100000">
                                          <p:val>
                                            <p:fltVal val="1"/>
                                          </p:val>
                                        </p:tav>
                                      </p:tavLst>
                                    </p:anim>
                                    <p:anim calcmode="lin" valueType="num">
                                      <p:cBhvr>
                                        <p:cTn id="94" dur="1500" fill="hold"/>
                                        <p:tgtEl>
                                          <p:spTgt spid="83971">
                                            <p:txEl>
                                              <p:pRg st="12" end="1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5" fill="hold">
                      <p:stCondLst>
                        <p:cond delay="indefinite"/>
                      </p:stCondLst>
                      <p:childTnLst>
                        <p:par>
                          <p:cTn id="96" fill="hold">
                            <p:stCondLst>
                              <p:cond delay="0"/>
                            </p:stCondLst>
                            <p:childTnLst>
                              <p:par>
                                <p:cTn id="97" presetID="42" presetClass="entr" presetSubtype="0" fill="hold" grpId="0" nodeType="clickEffect">
                                  <p:stCondLst>
                                    <p:cond delay="0"/>
                                  </p:stCondLst>
                                  <p:childTnLst>
                                    <p:set>
                                      <p:cBhvr>
                                        <p:cTn id="98" dur="1" fill="hold">
                                          <p:stCondLst>
                                            <p:cond delay="0"/>
                                          </p:stCondLst>
                                        </p:cTn>
                                        <p:tgtEl>
                                          <p:spTgt spid="83972"/>
                                        </p:tgtEl>
                                        <p:attrNameLst>
                                          <p:attrName>style.visibility</p:attrName>
                                        </p:attrNameLst>
                                      </p:cBhvr>
                                      <p:to>
                                        <p:strVal val="visible"/>
                                      </p:to>
                                    </p:set>
                                    <p:animEffect transition="in" filter="fade">
                                      <p:cBhvr>
                                        <p:cTn id="99" dur="1000"/>
                                        <p:tgtEl>
                                          <p:spTgt spid="83972"/>
                                        </p:tgtEl>
                                      </p:cBhvr>
                                    </p:animEffect>
                                    <p:anim calcmode="lin" valueType="num">
                                      <p:cBhvr>
                                        <p:cTn id="100" dur="1000" fill="hold"/>
                                        <p:tgtEl>
                                          <p:spTgt spid="83972"/>
                                        </p:tgtEl>
                                        <p:attrNameLst>
                                          <p:attrName>ppt_x</p:attrName>
                                        </p:attrNameLst>
                                      </p:cBhvr>
                                      <p:tavLst>
                                        <p:tav tm="0">
                                          <p:val>
                                            <p:strVal val="#ppt_x"/>
                                          </p:val>
                                        </p:tav>
                                        <p:tav tm="100000">
                                          <p:val>
                                            <p:strVal val="#ppt_x"/>
                                          </p:val>
                                        </p:tav>
                                      </p:tavLst>
                                    </p:anim>
                                    <p:anim calcmode="lin" valueType="num">
                                      <p:cBhvr>
                                        <p:cTn id="101" dur="1000" fill="hold"/>
                                        <p:tgtEl>
                                          <p:spTgt spid="839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p:bldP spid="83971" grpId="0" build="p"/>
      <p:bldP spid="83972" grpId="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57200" y="228600"/>
            <a:ext cx="8229600" cy="5072063"/>
          </a:xfrm>
        </p:spPr>
        <p:txBody>
          <a:bodyPr/>
          <a:lstStyle/>
          <a:p>
            <a:pPr eaLnBrk="1" hangingPunct="1">
              <a:defRPr/>
            </a:pPr>
            <a:r>
              <a:rPr lang="tr-TR" sz="6600"/>
              <a:t>ÇIRAK SÖZLEŞMESİ</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8806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0" y="28637"/>
            <a:ext cx="9144000" cy="592052"/>
          </a:xfrm>
        </p:spPr>
        <p:txBody>
          <a:bodyPr>
            <a:normAutofit fontScale="90000"/>
          </a:bodyPr>
          <a:lstStyle/>
          <a:p>
            <a:pPr eaLnBrk="1" hangingPunct="1"/>
            <a:r>
              <a:rPr lang="tr-TR" b="1" dirty="0"/>
              <a:t>GENEL HÜKÜMLER</a:t>
            </a:r>
          </a:p>
        </p:txBody>
      </p:sp>
      <p:sp>
        <p:nvSpPr>
          <p:cNvPr id="91139" name="Rectangle 3"/>
          <p:cNvSpPr>
            <a:spLocks noGrp="1" noChangeArrowheads="1"/>
          </p:cNvSpPr>
          <p:nvPr>
            <p:ph idx="1"/>
          </p:nvPr>
        </p:nvSpPr>
        <p:spPr>
          <a:xfrm>
            <a:off x="0" y="620689"/>
            <a:ext cx="9143999" cy="6237311"/>
          </a:xfrm>
        </p:spPr>
        <p:txBody>
          <a:bodyPr/>
          <a:lstStyle/>
          <a:p>
            <a:pPr eaLnBrk="1" hangingPunct="1">
              <a:lnSpc>
                <a:spcPct val="80000"/>
              </a:lnSpc>
            </a:pPr>
            <a:endParaRPr lang="tr-TR" sz="900" b="1" dirty="0"/>
          </a:p>
          <a:p>
            <a:r>
              <a:rPr lang="tr-TR" b="1" dirty="0"/>
              <a:t>Dayanak </a:t>
            </a:r>
            <a:endParaRPr lang="tr-TR" dirty="0"/>
          </a:p>
          <a:p>
            <a:r>
              <a:rPr lang="tr-TR" b="1" dirty="0"/>
              <a:t>MADDE 1</a:t>
            </a:r>
            <a:r>
              <a:rPr lang="tr-TR" dirty="0"/>
              <a:t>- (1) Bu sözleşme, 3308 sayılı Mesleki Eğitim Kanununun 25 inci ve Millî Eğitim Bakanlığı Ortaöğretim Kurumları Yönetmeliğinin 143 üncü maddesine dayanılarak hazırlanmıştır. </a:t>
            </a:r>
          </a:p>
          <a:p>
            <a:r>
              <a:rPr lang="tr-TR" b="1" dirty="0"/>
              <a:t>Sözleşmenin tarafları </a:t>
            </a:r>
            <a:endParaRPr lang="tr-TR" dirty="0"/>
          </a:p>
          <a:p>
            <a:r>
              <a:rPr lang="tr-TR" b="1" dirty="0"/>
              <a:t>MADDE 2</a:t>
            </a:r>
            <a:r>
              <a:rPr lang="tr-TR" dirty="0"/>
              <a:t>- (1) Bu sözleşme işletmede yapılacak mesleki eğitimin/stajın esaslarını düzenlemek amacıyla okul/kurum müdürü, işveren veya işveren vekili ile öğrenci reşit ise kendisi, değilse yasal temsilcisi arasında üç nüsha düzenlenir, imzalanan sözleşmenin birer nüshası taraflarda bulunur. </a:t>
            </a:r>
            <a:endParaRPr lang="tr-TR" sz="1200" b="1" dirty="0">
              <a:solidFill>
                <a:srgbClr val="40002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91138"/>
                                        </p:tgtEl>
                                      </p:cBhvr>
                                    </p:animEffect>
                                    <p:animScale>
                                      <p:cBhvr>
                                        <p:cTn id="7" dur="250" autoRev="1" fill="hold"/>
                                        <p:tgtEl>
                                          <p:spTgt spid="9113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0" y="28637"/>
            <a:ext cx="9144000" cy="592052"/>
          </a:xfrm>
        </p:spPr>
        <p:txBody>
          <a:bodyPr>
            <a:normAutofit fontScale="90000"/>
          </a:bodyPr>
          <a:lstStyle/>
          <a:p>
            <a:pPr eaLnBrk="1" hangingPunct="1"/>
            <a:r>
              <a:rPr lang="tr-TR" b="1" dirty="0"/>
              <a:t>GENEL HÜKÜMLER</a:t>
            </a:r>
          </a:p>
        </p:txBody>
      </p:sp>
      <p:sp>
        <p:nvSpPr>
          <p:cNvPr id="91139" name="Rectangle 3"/>
          <p:cNvSpPr>
            <a:spLocks noGrp="1" noChangeArrowheads="1"/>
          </p:cNvSpPr>
          <p:nvPr>
            <p:ph idx="1"/>
          </p:nvPr>
        </p:nvSpPr>
        <p:spPr>
          <a:xfrm>
            <a:off x="0" y="620689"/>
            <a:ext cx="9143999" cy="6237311"/>
          </a:xfrm>
        </p:spPr>
        <p:txBody>
          <a:bodyPr>
            <a:normAutofit lnSpcReduction="10000"/>
          </a:bodyPr>
          <a:lstStyle/>
          <a:p>
            <a:pPr eaLnBrk="1" hangingPunct="1">
              <a:lnSpc>
                <a:spcPct val="80000"/>
              </a:lnSpc>
            </a:pPr>
            <a:endParaRPr lang="tr-TR" sz="900" b="1" dirty="0"/>
          </a:p>
          <a:p>
            <a:r>
              <a:rPr lang="tr-TR" b="1" dirty="0"/>
              <a:t>Tanımlar </a:t>
            </a:r>
            <a:endParaRPr lang="tr-TR" dirty="0"/>
          </a:p>
          <a:p>
            <a:r>
              <a:rPr lang="tr-TR" b="1" dirty="0"/>
              <a:t>MADDE 3- </a:t>
            </a:r>
            <a:r>
              <a:rPr lang="tr-TR" dirty="0"/>
              <a:t>Bu Sözleşmede geçen; </a:t>
            </a:r>
          </a:p>
          <a:p>
            <a:r>
              <a:rPr lang="tr-TR" dirty="0"/>
              <a:t>a) Eğitici personel: Mesleki yeterliğe sahip, öğrencilerin işyerindeki eğitiminden sorumlu, iş pedagojisi eğitimi almış, mesleki eğitim yöntem ve tekniklerini bilen ve uygulayan veya mesleki ve teknik eğitim okul ve kurumlarında atölye ve laboratuvar öğretmenliği yapabilme yetkisine sahip kişiyi, </a:t>
            </a:r>
          </a:p>
          <a:p>
            <a:r>
              <a:rPr lang="tr-TR" dirty="0"/>
              <a:t>b) İşletme: Öğrencinin Kanun kapsamında mesleki eğitim gördüğü; </a:t>
            </a:r>
          </a:p>
          <a:p>
            <a:r>
              <a:rPr lang="tr-TR" dirty="0"/>
              <a:t>1) Özel sektöre ait kurum ve kuruluşları, </a:t>
            </a:r>
          </a:p>
          <a:p>
            <a:r>
              <a:rPr lang="tr-TR" dirty="0"/>
              <a:t>2) Kamu kurum ve kuruluşlarını (İl/ilçe millî eğitim müdürlükleri, okul öncesi eğitim kurumları, ilköğretim ve ortaöğretim kurumları dâhil) </a:t>
            </a:r>
          </a:p>
          <a:p>
            <a:r>
              <a:rPr lang="tr-TR" dirty="0"/>
              <a:t>3) Bünyesinde döner sermaye işletmesi bulunan okul ve kurumlar için döner sermaye işletmesini, </a:t>
            </a:r>
            <a:endParaRPr lang="tr-TR" sz="2000" dirty="0">
              <a:solidFill>
                <a:srgbClr val="400020"/>
              </a:solidFill>
            </a:endParaRPr>
          </a:p>
        </p:txBody>
      </p:sp>
    </p:spTree>
    <p:extLst>
      <p:ext uri="{BB962C8B-B14F-4D97-AF65-F5344CB8AC3E}">
        <p14:creationId xmlns:p14="http://schemas.microsoft.com/office/powerpoint/2010/main" val="2592791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91138"/>
                                        </p:tgtEl>
                                      </p:cBhvr>
                                    </p:animEffect>
                                    <p:animScale>
                                      <p:cBhvr>
                                        <p:cTn id="7" dur="250" autoRev="1" fill="hold"/>
                                        <p:tgtEl>
                                          <p:spTgt spid="9113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0" y="32405"/>
            <a:ext cx="9144000" cy="660291"/>
          </a:xfrm>
        </p:spPr>
        <p:txBody>
          <a:bodyPr>
            <a:normAutofit fontScale="90000"/>
          </a:bodyPr>
          <a:lstStyle/>
          <a:p>
            <a:pPr eaLnBrk="1" hangingPunct="1"/>
            <a:r>
              <a:rPr lang="tr-TR" b="1" dirty="0"/>
              <a:t>İZİN VE ÜCRET</a:t>
            </a:r>
          </a:p>
        </p:txBody>
      </p:sp>
      <p:sp>
        <p:nvSpPr>
          <p:cNvPr id="93187" name="Rectangle 3"/>
          <p:cNvSpPr>
            <a:spLocks noGrp="1" noChangeArrowheads="1"/>
          </p:cNvSpPr>
          <p:nvPr>
            <p:ph idx="1"/>
          </p:nvPr>
        </p:nvSpPr>
        <p:spPr>
          <a:xfrm>
            <a:off x="1" y="692696"/>
            <a:ext cx="9143999" cy="6165303"/>
          </a:xfrm>
        </p:spPr>
        <p:txBody>
          <a:bodyPr>
            <a:normAutofit fontScale="92500" lnSpcReduction="20000"/>
          </a:bodyPr>
          <a:lstStyle/>
          <a:p>
            <a:r>
              <a:rPr lang="tr-TR" dirty="0"/>
              <a:t>c) İşletmelerde mesleki eğitim: Mesleki ve teknik eğitim okul ve kurumları öğrencilerinin beceri eğitimlerini işletmelerde, teorik eğitimlerini ise mesleki ve teknik eğitim okul ve kurumlarında veya işletme veya kurumlarca tesis edilen eğitim birimlerinde yaptıkları eğitim uygulamalarını, </a:t>
            </a:r>
          </a:p>
          <a:p>
            <a:r>
              <a:rPr lang="tr-TR" dirty="0"/>
              <a:t>ç) Öğrenci: Mesleki ve teknik Anadolu liseleri, mesleki ve teknik eğitim merkezleri, çok programlı Anadolu liseleri ile mesleki eğitim merkezlerinde öğrenim görenleri, </a:t>
            </a:r>
          </a:p>
          <a:p>
            <a:r>
              <a:rPr lang="tr-TR" dirty="0"/>
              <a:t>d) Staj: İşletmelerde mesleki eğitime gönderilemeyen öğrencilerin diploma alabilmek için öğretim programlarıyla kazandırılması öngörülen mesleki bilgi, beceri, tutum ve davranışlarını geliştirmeleri, sektörü tanımaları, iş hayatına uyumları, gerçek üretim ve hizmet ortamında yetişmeleri amacıyla işletmede yaptıkları toplam 40 iş günü süreli mesleki çalışmayı, </a:t>
            </a:r>
          </a:p>
          <a:p>
            <a:r>
              <a:rPr lang="tr-TR" dirty="0"/>
              <a:t>e) Usta öğretici: Ustalık yeterliğini kazanmış; aday çırak, çırak, kalfa ile mesleki ve teknik eğitim okul ve kurumları öğrencilerinin işyerindeki eğitiminden sorumlu; mesleki eğitim tekniklerini bilen ve uygulayan kişiyi, </a:t>
            </a:r>
          </a:p>
          <a:p>
            <a:r>
              <a:rPr lang="tr-TR" dirty="0"/>
              <a:t>ifade eder. </a:t>
            </a:r>
            <a:endParaRPr lang="tr-TR" sz="23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3186"/>
                                        </p:tgtEl>
                                        <p:attrNameLst>
                                          <p:attrName>style.visibility</p:attrName>
                                        </p:attrNameLst>
                                      </p:cBhvr>
                                      <p:to>
                                        <p:strVal val="visible"/>
                                      </p:to>
                                    </p:set>
                                    <p:anim calcmode="lin" valueType="num">
                                      <p:cBhvr>
                                        <p:cTn id="7" dur="1000" fill="hold"/>
                                        <p:tgtEl>
                                          <p:spTgt spid="93186"/>
                                        </p:tgtEl>
                                        <p:attrNameLst>
                                          <p:attrName>ppt_x</p:attrName>
                                        </p:attrNameLst>
                                      </p:cBhvr>
                                      <p:tavLst>
                                        <p:tav tm="0">
                                          <p:val>
                                            <p:strVal val="#ppt_x-.2"/>
                                          </p:val>
                                        </p:tav>
                                        <p:tav tm="100000">
                                          <p:val>
                                            <p:strVal val="#ppt_x"/>
                                          </p:val>
                                        </p:tav>
                                      </p:tavLst>
                                    </p:anim>
                                    <p:anim calcmode="lin" valueType="num">
                                      <p:cBhvr>
                                        <p:cTn id="8" dur="1000" fill="hold"/>
                                        <p:tgtEl>
                                          <p:spTgt spid="93186"/>
                                        </p:tgtEl>
                                        <p:attrNameLst>
                                          <p:attrName>ppt_y</p:attrName>
                                        </p:attrNameLst>
                                      </p:cBhvr>
                                      <p:tavLst>
                                        <p:tav tm="0">
                                          <p:val>
                                            <p:strVal val="#ppt_y"/>
                                          </p:val>
                                        </p:tav>
                                        <p:tav tm="100000">
                                          <p:val>
                                            <p:strVal val="#ppt_y"/>
                                          </p:val>
                                        </p:tav>
                                      </p:tavLst>
                                    </p:anim>
                                    <p:animEffect transition="in" filter="wipe(right)" prLst="gradientSize: 0.1">
                                      <p:cBhvr>
                                        <p:cTn id="9" dur="1000"/>
                                        <p:tgtEl>
                                          <p:spTgt spid="9318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93187">
                                            <p:txEl>
                                              <p:pRg st="0" end="0"/>
                                            </p:txEl>
                                          </p:spTgt>
                                        </p:tgtEl>
                                        <p:attrNameLst>
                                          <p:attrName>style.visibility</p:attrName>
                                        </p:attrNameLst>
                                      </p:cBhvr>
                                      <p:to>
                                        <p:strVal val="visible"/>
                                      </p:to>
                                    </p:set>
                                    <p:animEffect transition="in" filter="fade">
                                      <p:cBhvr>
                                        <p:cTn id="14" dur="500"/>
                                        <p:tgtEl>
                                          <p:spTgt spid="93187">
                                            <p:txEl>
                                              <p:pRg st="0" end="0"/>
                                            </p:txEl>
                                          </p:spTgt>
                                        </p:tgtEl>
                                      </p:cBhvr>
                                    </p:animEffect>
                                    <p:anim calcmode="lin" valueType="num">
                                      <p:cBhvr>
                                        <p:cTn id="15"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9318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93187">
                                            <p:txEl>
                                              <p:pRg st="1" end="1"/>
                                            </p:txEl>
                                          </p:spTgt>
                                        </p:tgtEl>
                                        <p:attrNameLst>
                                          <p:attrName>style.visibility</p:attrName>
                                        </p:attrNameLst>
                                      </p:cBhvr>
                                      <p:to>
                                        <p:strVal val="visible"/>
                                      </p:to>
                                    </p:set>
                                    <p:animEffect transition="in" filter="fade">
                                      <p:cBhvr>
                                        <p:cTn id="21" dur="500"/>
                                        <p:tgtEl>
                                          <p:spTgt spid="93187">
                                            <p:txEl>
                                              <p:pRg st="1" end="1"/>
                                            </p:txEl>
                                          </p:spTgt>
                                        </p:tgtEl>
                                      </p:cBhvr>
                                    </p:animEffect>
                                    <p:anim calcmode="lin" valueType="num">
                                      <p:cBhvr>
                                        <p:cTn id="22"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9318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93187">
                                            <p:txEl>
                                              <p:pRg st="2" end="2"/>
                                            </p:txEl>
                                          </p:spTgt>
                                        </p:tgtEl>
                                        <p:attrNameLst>
                                          <p:attrName>style.visibility</p:attrName>
                                        </p:attrNameLst>
                                      </p:cBhvr>
                                      <p:to>
                                        <p:strVal val="visible"/>
                                      </p:to>
                                    </p:set>
                                    <p:animEffect transition="in" filter="fade">
                                      <p:cBhvr>
                                        <p:cTn id="28" dur="500"/>
                                        <p:tgtEl>
                                          <p:spTgt spid="93187">
                                            <p:txEl>
                                              <p:pRg st="2" end="2"/>
                                            </p:txEl>
                                          </p:spTgt>
                                        </p:tgtEl>
                                      </p:cBhvr>
                                    </p:animEffect>
                                    <p:anim calcmode="lin" valueType="num">
                                      <p:cBhvr>
                                        <p:cTn id="2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9318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93187">
                                            <p:txEl>
                                              <p:pRg st="3" end="3"/>
                                            </p:txEl>
                                          </p:spTgt>
                                        </p:tgtEl>
                                        <p:attrNameLst>
                                          <p:attrName>style.visibility</p:attrName>
                                        </p:attrNameLst>
                                      </p:cBhvr>
                                      <p:to>
                                        <p:strVal val="visible"/>
                                      </p:to>
                                    </p:set>
                                    <p:animEffect transition="in" filter="fade">
                                      <p:cBhvr>
                                        <p:cTn id="35" dur="500"/>
                                        <p:tgtEl>
                                          <p:spTgt spid="93187">
                                            <p:txEl>
                                              <p:pRg st="3" end="3"/>
                                            </p:txEl>
                                          </p:spTgt>
                                        </p:tgtEl>
                                      </p:cBhvr>
                                    </p:animEffect>
                                    <p:anim calcmode="lin" valueType="num">
                                      <p:cBhvr>
                                        <p:cTn id="36" dur="5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93187">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93187">
                                            <p:txEl>
                                              <p:pRg st="4" end="4"/>
                                            </p:txEl>
                                          </p:spTgt>
                                        </p:tgtEl>
                                        <p:attrNameLst>
                                          <p:attrName>style.visibility</p:attrName>
                                        </p:attrNameLst>
                                      </p:cBhvr>
                                      <p:to>
                                        <p:strVal val="visible"/>
                                      </p:to>
                                    </p:set>
                                    <p:animEffect transition="in" filter="fade">
                                      <p:cBhvr>
                                        <p:cTn id="42" dur="500"/>
                                        <p:tgtEl>
                                          <p:spTgt spid="93187">
                                            <p:txEl>
                                              <p:pRg st="4" end="4"/>
                                            </p:txEl>
                                          </p:spTgt>
                                        </p:tgtEl>
                                      </p:cBhvr>
                                    </p:animEffect>
                                    <p:anim calcmode="lin" valueType="num">
                                      <p:cBhvr>
                                        <p:cTn id="43" dur="500" fill="hold"/>
                                        <p:tgtEl>
                                          <p:spTgt spid="93187">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9318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p:bldP spid="9318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3DF7854-E8E4-4F6B-A5FC-4686A6D664F1}"/>
              </a:ext>
            </a:extLst>
          </p:cNvPr>
          <p:cNvSpPr>
            <a:spLocks noGrp="1"/>
          </p:cNvSpPr>
          <p:nvPr>
            <p:ph idx="1"/>
          </p:nvPr>
        </p:nvSpPr>
        <p:spPr>
          <a:xfrm>
            <a:off x="0" y="0"/>
            <a:ext cx="9144000" cy="6858000"/>
          </a:xfrm>
        </p:spPr>
        <p:txBody>
          <a:bodyPr>
            <a:normAutofit lnSpcReduction="10000"/>
          </a:bodyPr>
          <a:lstStyle/>
          <a:p>
            <a:r>
              <a:rPr lang="tr-TR" b="1" dirty="0"/>
              <a:t>İşletmelerde mesleki eğitim ve staj </a:t>
            </a:r>
            <a:endParaRPr lang="tr-TR" dirty="0"/>
          </a:p>
          <a:p>
            <a:r>
              <a:rPr lang="tr-TR" b="1" dirty="0"/>
              <a:t>MADDE 4</a:t>
            </a:r>
            <a:r>
              <a:rPr lang="tr-TR" dirty="0"/>
              <a:t>- (1) İşletmede mesleki eğitim gören öğrencinin teorik eğitimi okul, kurum veya iş yerinin eğitim biriminde yapılır. Teorik eğitim ve işletmede mesleki eğitim programın özelliği ve sınıflar itibarıyla haftalık ders çizelgelerinde belirtilen süre kadardır. </a:t>
            </a:r>
            <a:r>
              <a:rPr lang="tr-TR" b="1" dirty="0"/>
              <a:t>(</a:t>
            </a:r>
            <a:r>
              <a:rPr lang="tr-TR" dirty="0"/>
              <a:t>Millî Eğitim Bakanlığı Ortaöğretim Kurumları Yönetmeliği, madde 123/1</a:t>
            </a:r>
            <a:r>
              <a:rPr lang="tr-TR" b="1" dirty="0"/>
              <a:t>)</a:t>
            </a:r>
            <a:r>
              <a:rPr lang="tr-TR" dirty="0"/>
              <a:t>. </a:t>
            </a:r>
          </a:p>
          <a:p>
            <a:r>
              <a:rPr lang="tr-TR" dirty="0"/>
              <a:t>(2) Sektörün özelliği, çalışma ve kapasite durumu ile okul ve iklim şartları da dikkate alınarak yılın belli zamanlarında faal olan yiyecek içecek hizmetleri, konaklama ve seyahat hizmetleri, eğlence hizmetleri, denizcilik alanları ile Bakanlıkça uygun bulunan diğer alan/dal öğrencileri 10 uncu ve 11 inci sınıfın bitimi tarihinden itibaren işletmelerde mesleki eğitimlerini yoğunlaştırılmış olarak görebilirler. Mesleki eğitim merkezi öğrencilerinin okulda almaları gereken dersler, işletmelerle yapılacak işbirliği çerçevesinde yoğunlaştırılarak okutulabilir. (Millî Eğitim Bakanlığı Ortaöğretim Kurumları Yönetmeliği, madde 63, 121). </a:t>
            </a:r>
          </a:p>
        </p:txBody>
      </p:sp>
    </p:spTree>
    <p:extLst>
      <p:ext uri="{BB962C8B-B14F-4D97-AF65-F5344CB8AC3E}">
        <p14:creationId xmlns:p14="http://schemas.microsoft.com/office/powerpoint/2010/main" val="8100941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145912F-8FD0-43B0-8C0B-70C94C2CE834}"/>
              </a:ext>
            </a:extLst>
          </p:cNvPr>
          <p:cNvSpPr>
            <a:spLocks noGrp="1"/>
          </p:cNvSpPr>
          <p:nvPr>
            <p:ph idx="1"/>
          </p:nvPr>
        </p:nvSpPr>
        <p:spPr>
          <a:xfrm>
            <a:off x="0" y="0"/>
            <a:ext cx="9144000" cy="6858000"/>
          </a:xfrm>
        </p:spPr>
        <p:txBody>
          <a:bodyPr/>
          <a:lstStyle/>
          <a:p>
            <a:r>
              <a:rPr lang="tr-TR" dirty="0"/>
              <a:t>(3) İşletmedeki mesleki eğitim, il millî eğitim müdürlüklerince hazırlanan ilgili öğretim yılı çalışma takvimine göre yapılır (Millî Eğitim Bakanlığı Ortaöğretim Kurumları Yönetmeliği, madde 15). </a:t>
            </a:r>
          </a:p>
          <a:p>
            <a:r>
              <a:rPr lang="tr-TR" dirty="0"/>
              <a:t>(4) Teorik ve uygulamalı eğitimlerinin tamamını okulda yapan öğrenciler, öğretim programlarıyla kazandırılması öngörülen mesleki bilgi, beceri, tutum ve davranışlarını geliştirmelerini, sektörü tanımalarını, iş hayatına uyumlarını, gerçek üretim ve hizmet ortamında yetişmelerini sağlamak amacıyla yarı yıl ve yaz tatillerinde staj çalışması yapar. Staj süresi toplam 40 iş günü olup bunun 15 gününe kadarı 10 uncu sınıfın sonunda yapılabilir. (Millî Eğitim Bakanlığı Ortaöğretim Kurumları Yönetmeliği, madde 126-127). </a:t>
            </a:r>
          </a:p>
        </p:txBody>
      </p:sp>
    </p:spTree>
    <p:extLst>
      <p:ext uri="{BB962C8B-B14F-4D97-AF65-F5344CB8AC3E}">
        <p14:creationId xmlns:p14="http://schemas.microsoft.com/office/powerpoint/2010/main" val="21359201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53F00F0-8E5E-4C09-8B49-9E12EC67F824}"/>
              </a:ext>
            </a:extLst>
          </p:cNvPr>
          <p:cNvSpPr>
            <a:spLocks noGrp="1"/>
          </p:cNvSpPr>
          <p:nvPr>
            <p:ph idx="1"/>
          </p:nvPr>
        </p:nvSpPr>
        <p:spPr>
          <a:xfrm>
            <a:off x="0" y="0"/>
            <a:ext cx="9144000" cy="6858000"/>
          </a:xfrm>
        </p:spPr>
        <p:txBody>
          <a:bodyPr/>
          <a:lstStyle/>
          <a:p>
            <a:r>
              <a:rPr lang="tr-TR" b="1" dirty="0"/>
              <a:t>İş kazası ve meslek hastalığı hâli </a:t>
            </a:r>
            <a:endParaRPr lang="tr-TR" dirty="0"/>
          </a:p>
          <a:p>
            <a:r>
              <a:rPr lang="tr-TR" b="1" dirty="0"/>
              <a:t>MADDE 5</a:t>
            </a:r>
            <a:r>
              <a:rPr lang="tr-TR" dirty="0"/>
              <a:t>- (1) Öğrencinin işletmede mesleki eğitim/stajı sırasında meydana gelebilecek iş kazaları ve meslek hastalıklarından ve süresi içerisinde Sosyal Güvenlik Kurumuna gerekli bildirimde bulunulmasından işyeri işverenleri/işveren vekili sorumludur. </a:t>
            </a:r>
            <a:r>
              <a:rPr lang="tr-TR" b="1" dirty="0"/>
              <a:t>(</a:t>
            </a:r>
            <a:r>
              <a:rPr lang="tr-TR" dirty="0"/>
              <a:t>Millî Eğitim Bakanlığı Ortaöğretim Kurumları Yönetmeliği, madde 144, Sosyal Güvenlik Kurumu Emeklilik Hizmetleri Genel Müdürlüğü çıkışlı 29/09/2016 tarihli ve 2016/21 sayılı Genelge). </a:t>
            </a:r>
          </a:p>
          <a:p>
            <a:r>
              <a:rPr lang="tr-TR" b="1" dirty="0"/>
              <a:t>Programlara uygunluk </a:t>
            </a:r>
            <a:endParaRPr lang="tr-TR" dirty="0"/>
          </a:p>
          <a:p>
            <a:r>
              <a:rPr lang="tr-TR" b="1" dirty="0"/>
              <a:t>MADDE 6</a:t>
            </a:r>
            <a:r>
              <a:rPr lang="tr-TR" dirty="0"/>
              <a:t>- (1) İşletmelerde mesleki eğitim ve staj, “Millî Eğitim Bakanlığı Ortaöğretim Kurumları Yönetmeliği” hükümleri ve ilgili alan/dal </a:t>
            </a:r>
            <a:r>
              <a:rPr lang="tr-TR" dirty="0" err="1"/>
              <a:t>çevçeve</a:t>
            </a:r>
            <a:r>
              <a:rPr lang="tr-TR" dirty="0"/>
              <a:t> öğretim programlarına uygun olarak yürütülür. </a:t>
            </a:r>
          </a:p>
        </p:txBody>
      </p:sp>
    </p:spTree>
    <p:extLst>
      <p:ext uri="{BB962C8B-B14F-4D97-AF65-F5344CB8AC3E}">
        <p14:creationId xmlns:p14="http://schemas.microsoft.com/office/powerpoint/2010/main" val="1631456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32405"/>
            <a:ext cx="9144000" cy="1325563"/>
          </a:xfrm>
        </p:spPr>
        <p:txBody>
          <a:bodyPr>
            <a:normAutofit/>
          </a:bodyPr>
          <a:lstStyle/>
          <a:p>
            <a:pPr algn="ctr" eaLnBrk="1" hangingPunct="1">
              <a:defRPr/>
            </a:pPr>
            <a:r>
              <a:rPr lang="tr-TR" sz="6000" b="1" u="sng" dirty="0">
                <a:effectLst>
                  <a:outerShdw blurRad="38100" dist="38100" dir="2700000" algn="tl">
                    <a:srgbClr val="000000">
                      <a:alpha val="43137"/>
                    </a:srgbClr>
                  </a:outerShdw>
                </a:effectLst>
              </a:rPr>
              <a:t>KURS PROGRAMI</a:t>
            </a:r>
          </a:p>
        </p:txBody>
      </p:sp>
      <p:sp>
        <p:nvSpPr>
          <p:cNvPr id="18435" name="Rectangle 3"/>
          <p:cNvSpPr>
            <a:spLocks noGrp="1" noChangeArrowheads="1"/>
          </p:cNvSpPr>
          <p:nvPr>
            <p:ph idx="1"/>
          </p:nvPr>
        </p:nvSpPr>
        <p:spPr>
          <a:xfrm>
            <a:off x="0" y="1357968"/>
            <a:ext cx="9144000" cy="5500032"/>
          </a:xfrm>
        </p:spPr>
        <p:txBody>
          <a:bodyPr>
            <a:normAutofit lnSpcReduction="10000"/>
          </a:bodyPr>
          <a:lstStyle/>
          <a:p>
            <a:pPr eaLnBrk="1" hangingPunct="1">
              <a:lnSpc>
                <a:spcPct val="90000"/>
              </a:lnSpc>
              <a:defRPr/>
            </a:pPr>
            <a:r>
              <a:rPr lang="tr-TR" sz="2800" dirty="0"/>
              <a:t>Çıraklık ve Mesleki Eğitim İlkeleri (4 ders)</a:t>
            </a:r>
          </a:p>
          <a:p>
            <a:pPr eaLnBrk="1" hangingPunct="1">
              <a:lnSpc>
                <a:spcPct val="90000"/>
              </a:lnSpc>
              <a:defRPr/>
            </a:pPr>
            <a:r>
              <a:rPr lang="tr-TR" sz="2800" dirty="0"/>
              <a:t>İş Kalitesi ve Maliyet İlişkileri (4 ders)</a:t>
            </a:r>
          </a:p>
          <a:p>
            <a:pPr eaLnBrk="1" hangingPunct="1">
              <a:lnSpc>
                <a:spcPct val="90000"/>
              </a:lnSpc>
              <a:defRPr/>
            </a:pPr>
            <a:r>
              <a:rPr lang="tr-TR" sz="2800" dirty="0"/>
              <a:t>Eğitimde İletişim ve İletişim Araçları (4 ders)</a:t>
            </a:r>
          </a:p>
          <a:p>
            <a:pPr eaLnBrk="1" hangingPunct="1">
              <a:lnSpc>
                <a:spcPct val="90000"/>
              </a:lnSpc>
              <a:defRPr/>
            </a:pPr>
            <a:r>
              <a:rPr lang="tr-TR" sz="2800" dirty="0"/>
              <a:t>İş Güvenliği (4 ders)</a:t>
            </a:r>
          </a:p>
          <a:p>
            <a:pPr eaLnBrk="1" hangingPunct="1">
              <a:lnSpc>
                <a:spcPct val="90000"/>
              </a:lnSpc>
              <a:defRPr/>
            </a:pPr>
            <a:r>
              <a:rPr lang="tr-TR" sz="2800" dirty="0"/>
              <a:t>Eğitim Psikolojisi (3 ders)</a:t>
            </a:r>
          </a:p>
          <a:p>
            <a:pPr eaLnBrk="1" hangingPunct="1">
              <a:lnSpc>
                <a:spcPct val="90000"/>
              </a:lnSpc>
              <a:defRPr/>
            </a:pPr>
            <a:r>
              <a:rPr lang="tr-TR" sz="2800" dirty="0"/>
              <a:t>Atölye ve Meslek Dersleri Öğretim </a:t>
            </a:r>
            <a:r>
              <a:rPr lang="tr-TR" sz="2800" dirty="0" err="1"/>
              <a:t>Metodları</a:t>
            </a:r>
            <a:r>
              <a:rPr lang="tr-TR" sz="2800" dirty="0"/>
              <a:t> (8 ders)</a:t>
            </a:r>
          </a:p>
          <a:p>
            <a:pPr eaLnBrk="1" hangingPunct="1">
              <a:lnSpc>
                <a:spcPct val="90000"/>
              </a:lnSpc>
              <a:defRPr/>
            </a:pPr>
            <a:r>
              <a:rPr lang="tr-TR" sz="2800" dirty="0"/>
              <a:t>Öğretimde Ölçme ve Değerlendirme (3 ders)</a:t>
            </a:r>
          </a:p>
          <a:p>
            <a:pPr eaLnBrk="1" hangingPunct="1">
              <a:lnSpc>
                <a:spcPct val="90000"/>
              </a:lnSpc>
              <a:defRPr/>
            </a:pPr>
            <a:r>
              <a:rPr lang="tr-TR" sz="2800" dirty="0"/>
              <a:t>Meslek Analizleri ve Öğretim Programları Hazırlama (8 ders)</a:t>
            </a:r>
          </a:p>
          <a:p>
            <a:pPr eaLnBrk="1" hangingPunct="1">
              <a:lnSpc>
                <a:spcPct val="90000"/>
              </a:lnSpc>
              <a:defRPr/>
            </a:pPr>
            <a:r>
              <a:rPr lang="tr-TR" sz="2800" dirty="0">
                <a:solidFill>
                  <a:srgbClr val="E6F434"/>
                </a:solidFill>
              </a:rPr>
              <a:t>Sınav ve Değerlendirme (2 ders)</a:t>
            </a:r>
          </a:p>
          <a:p>
            <a:pPr eaLnBrk="1" hangingPunct="1">
              <a:lnSpc>
                <a:spcPct val="90000"/>
              </a:lnSpc>
              <a:defRPr/>
            </a:pPr>
            <a:endParaRPr lang="tr-TR" sz="2800" dirty="0">
              <a:solidFill>
                <a:srgbClr val="E6F434"/>
              </a:solidFill>
            </a:endParaRPr>
          </a:p>
          <a:p>
            <a:pPr eaLnBrk="1" hangingPunct="1">
              <a:lnSpc>
                <a:spcPct val="90000"/>
              </a:lnSpc>
              <a:defRPr/>
            </a:pPr>
            <a:r>
              <a:rPr lang="tr-TR" sz="2800" dirty="0">
                <a:solidFill>
                  <a:srgbClr val="EF4B5B"/>
                </a:solidFill>
              </a:rPr>
              <a:t>TOPLAM 40 DERS SAATİ………………………</a:t>
            </a:r>
          </a:p>
          <a:p>
            <a:pPr eaLnBrk="1" hangingPunct="1">
              <a:lnSpc>
                <a:spcPct val="90000"/>
              </a:lnSpc>
              <a:defRPr/>
            </a:pPr>
            <a:endParaRPr lang="tr-TR"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500" fill="hold"/>
                                        <p:tgtEl>
                                          <p:spTgt spid="18434"/>
                                        </p:tgtEl>
                                        <p:attrNameLst>
                                          <p:attrName>ppt_w</p:attrName>
                                        </p:attrNameLst>
                                      </p:cBhvr>
                                      <p:tavLst>
                                        <p:tav tm="0">
                                          <p:val>
                                            <p:fltVal val="0"/>
                                          </p:val>
                                        </p:tav>
                                        <p:tav tm="100000">
                                          <p:val>
                                            <p:strVal val="#ppt_w"/>
                                          </p:val>
                                        </p:tav>
                                      </p:tavLst>
                                    </p:anim>
                                    <p:anim calcmode="lin" valueType="num">
                                      <p:cBhvr>
                                        <p:cTn id="8" dur="500" fill="hold"/>
                                        <p:tgtEl>
                                          <p:spTgt spid="18434"/>
                                        </p:tgtEl>
                                        <p:attrNameLst>
                                          <p:attrName>ppt_h</p:attrName>
                                        </p:attrNameLst>
                                      </p:cBhvr>
                                      <p:tavLst>
                                        <p:tav tm="0">
                                          <p:val>
                                            <p:fltVal val="0"/>
                                          </p:val>
                                        </p:tav>
                                        <p:tav tm="100000">
                                          <p:val>
                                            <p:strVal val="#ppt_h"/>
                                          </p:val>
                                        </p:tav>
                                      </p:tavLst>
                                    </p:anim>
                                    <p:animEffect transition="in" filter="fade">
                                      <p:cBhvr>
                                        <p:cTn id="9" dur="500"/>
                                        <p:tgtEl>
                                          <p:spTgt spid="1843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8435">
                                            <p:txEl>
                                              <p:pRg st="0" end="0"/>
                                            </p:txEl>
                                          </p:spTgt>
                                        </p:tgtEl>
                                        <p:attrNameLst>
                                          <p:attrName>style.visibility</p:attrName>
                                        </p:attrNameLst>
                                      </p:cBhvr>
                                      <p:to>
                                        <p:strVal val="visible"/>
                                      </p:to>
                                    </p:set>
                                    <p:animEffect transition="in" filter="fade">
                                      <p:cBhvr>
                                        <p:cTn id="14" dur="1000">
                                          <p:stCondLst>
                                            <p:cond delay="0"/>
                                          </p:stCondLst>
                                        </p:cTn>
                                        <p:tgtEl>
                                          <p:spTgt spid="1843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8435">
                                            <p:txEl>
                                              <p:pRg st="1" end="1"/>
                                            </p:txEl>
                                          </p:spTgt>
                                        </p:tgtEl>
                                        <p:attrNameLst>
                                          <p:attrName>style.visibility</p:attrName>
                                        </p:attrNameLst>
                                      </p:cBhvr>
                                      <p:to>
                                        <p:strVal val="visible"/>
                                      </p:to>
                                    </p:set>
                                    <p:animEffect transition="in" filter="fade">
                                      <p:cBhvr>
                                        <p:cTn id="19" dur="1000">
                                          <p:stCondLst>
                                            <p:cond delay="0"/>
                                          </p:stCondLst>
                                        </p:cTn>
                                        <p:tgtEl>
                                          <p:spTgt spid="18435">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8435">
                                            <p:txEl>
                                              <p:pRg st="2" end="2"/>
                                            </p:txEl>
                                          </p:spTgt>
                                        </p:tgtEl>
                                        <p:attrNameLst>
                                          <p:attrName>style.visibility</p:attrName>
                                        </p:attrNameLst>
                                      </p:cBhvr>
                                      <p:to>
                                        <p:strVal val="visible"/>
                                      </p:to>
                                    </p:set>
                                    <p:animEffect transition="in" filter="fade">
                                      <p:cBhvr>
                                        <p:cTn id="24" dur="1000">
                                          <p:stCondLst>
                                            <p:cond delay="0"/>
                                          </p:stCondLst>
                                        </p:cTn>
                                        <p:tgtEl>
                                          <p:spTgt spid="18435">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8435">
                                            <p:txEl>
                                              <p:pRg st="3" end="3"/>
                                            </p:txEl>
                                          </p:spTgt>
                                        </p:tgtEl>
                                        <p:attrNameLst>
                                          <p:attrName>style.visibility</p:attrName>
                                        </p:attrNameLst>
                                      </p:cBhvr>
                                      <p:to>
                                        <p:strVal val="visible"/>
                                      </p:to>
                                    </p:set>
                                    <p:animEffect transition="in" filter="fade">
                                      <p:cBhvr>
                                        <p:cTn id="29" dur="1000">
                                          <p:stCondLst>
                                            <p:cond delay="0"/>
                                          </p:stCondLst>
                                        </p:cTn>
                                        <p:tgtEl>
                                          <p:spTgt spid="18435">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8435">
                                            <p:txEl>
                                              <p:pRg st="4" end="4"/>
                                            </p:txEl>
                                          </p:spTgt>
                                        </p:tgtEl>
                                        <p:attrNameLst>
                                          <p:attrName>style.visibility</p:attrName>
                                        </p:attrNameLst>
                                      </p:cBhvr>
                                      <p:to>
                                        <p:strVal val="visible"/>
                                      </p:to>
                                    </p:set>
                                    <p:animEffect transition="in" filter="fade">
                                      <p:cBhvr>
                                        <p:cTn id="34" dur="1000">
                                          <p:stCondLst>
                                            <p:cond delay="0"/>
                                          </p:stCondLst>
                                        </p:cTn>
                                        <p:tgtEl>
                                          <p:spTgt spid="18435">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8435">
                                            <p:txEl>
                                              <p:pRg st="5" end="5"/>
                                            </p:txEl>
                                          </p:spTgt>
                                        </p:tgtEl>
                                        <p:attrNameLst>
                                          <p:attrName>style.visibility</p:attrName>
                                        </p:attrNameLst>
                                      </p:cBhvr>
                                      <p:to>
                                        <p:strVal val="visible"/>
                                      </p:to>
                                    </p:set>
                                    <p:animEffect transition="in" filter="fade">
                                      <p:cBhvr>
                                        <p:cTn id="39" dur="1000">
                                          <p:stCondLst>
                                            <p:cond delay="0"/>
                                          </p:stCondLst>
                                        </p:cTn>
                                        <p:tgtEl>
                                          <p:spTgt spid="18435">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8435">
                                            <p:txEl>
                                              <p:pRg st="6" end="6"/>
                                            </p:txEl>
                                          </p:spTgt>
                                        </p:tgtEl>
                                        <p:attrNameLst>
                                          <p:attrName>style.visibility</p:attrName>
                                        </p:attrNameLst>
                                      </p:cBhvr>
                                      <p:to>
                                        <p:strVal val="visible"/>
                                      </p:to>
                                    </p:set>
                                    <p:animEffect transition="in" filter="fade">
                                      <p:cBhvr>
                                        <p:cTn id="44" dur="1000">
                                          <p:stCondLst>
                                            <p:cond delay="0"/>
                                          </p:stCondLst>
                                        </p:cTn>
                                        <p:tgtEl>
                                          <p:spTgt spid="18435">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8435">
                                            <p:txEl>
                                              <p:pRg st="7" end="7"/>
                                            </p:txEl>
                                          </p:spTgt>
                                        </p:tgtEl>
                                        <p:attrNameLst>
                                          <p:attrName>style.visibility</p:attrName>
                                        </p:attrNameLst>
                                      </p:cBhvr>
                                      <p:to>
                                        <p:strVal val="visible"/>
                                      </p:to>
                                    </p:set>
                                    <p:animEffect transition="in" filter="fade">
                                      <p:cBhvr>
                                        <p:cTn id="49" dur="1000">
                                          <p:stCondLst>
                                            <p:cond delay="0"/>
                                          </p:stCondLst>
                                        </p:cTn>
                                        <p:tgtEl>
                                          <p:spTgt spid="18435">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8435">
                                            <p:txEl>
                                              <p:pRg st="8" end="8"/>
                                            </p:txEl>
                                          </p:spTgt>
                                        </p:tgtEl>
                                        <p:attrNameLst>
                                          <p:attrName>style.visibility</p:attrName>
                                        </p:attrNameLst>
                                      </p:cBhvr>
                                      <p:to>
                                        <p:strVal val="visible"/>
                                      </p:to>
                                    </p:set>
                                    <p:animEffect transition="in" filter="fade">
                                      <p:cBhvr>
                                        <p:cTn id="54" dur="1000">
                                          <p:stCondLst>
                                            <p:cond delay="0"/>
                                          </p:stCondLst>
                                        </p:cTn>
                                        <p:tgtEl>
                                          <p:spTgt spid="18435">
                                            <p:txEl>
                                              <p:pRg st="8" end="8"/>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8435">
                                            <p:txEl>
                                              <p:pRg st="10" end="10"/>
                                            </p:txEl>
                                          </p:spTgt>
                                        </p:tgtEl>
                                        <p:attrNameLst>
                                          <p:attrName>style.visibility</p:attrName>
                                        </p:attrNameLst>
                                      </p:cBhvr>
                                      <p:to>
                                        <p:strVal val="visible"/>
                                      </p:to>
                                    </p:set>
                                    <p:animEffect transition="in" filter="fade">
                                      <p:cBhvr>
                                        <p:cTn id="59" dur="1000">
                                          <p:stCondLst>
                                            <p:cond delay="0"/>
                                          </p:stCondLst>
                                        </p:cTn>
                                        <p:tgtEl>
                                          <p:spTgt spid="1843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53F00F0-8E5E-4C09-8B49-9E12EC67F824}"/>
              </a:ext>
            </a:extLst>
          </p:cNvPr>
          <p:cNvSpPr>
            <a:spLocks noGrp="1"/>
          </p:cNvSpPr>
          <p:nvPr>
            <p:ph idx="1"/>
          </p:nvPr>
        </p:nvSpPr>
        <p:spPr>
          <a:xfrm>
            <a:off x="0" y="0"/>
            <a:ext cx="9144000" cy="6858000"/>
          </a:xfrm>
        </p:spPr>
        <p:txBody>
          <a:bodyPr>
            <a:normAutofit lnSpcReduction="10000"/>
          </a:bodyPr>
          <a:lstStyle/>
          <a:p>
            <a:r>
              <a:rPr lang="tr-TR" b="1" dirty="0"/>
              <a:t>İzin </a:t>
            </a:r>
            <a:endParaRPr lang="tr-TR" dirty="0"/>
          </a:p>
          <a:p>
            <a:r>
              <a:rPr lang="tr-TR" b="1" dirty="0"/>
              <a:t>MADDE 7</a:t>
            </a:r>
            <a:r>
              <a:rPr lang="tr-TR" dirty="0"/>
              <a:t>- (1) İşletmelerde mesleki eğitim gören öğrenciye yarıyıl ve yaz tatili süresince toplam </a:t>
            </a:r>
            <a:r>
              <a:rPr lang="tr-TR" u="sng" dirty="0">
                <a:solidFill>
                  <a:srgbClr val="FF0000"/>
                </a:solidFill>
              </a:rPr>
              <a:t>bir ay ücretli izin verilir</a:t>
            </a:r>
            <a:r>
              <a:rPr lang="tr-TR" dirty="0"/>
              <a:t>. Ayrıca mazeretleri kabul edilenlere okul/kurum müdürlüğünün görüşü alınarak bir aya kadar ücretsiz mazeret izni de verilebilir (3308 SK. Madde 26, Millî Eğitim Bakanlığı Ortaöğretim Kurumları Yönetmeliği, madde 134 ). </a:t>
            </a:r>
          </a:p>
          <a:p>
            <a:r>
              <a:rPr lang="tr-TR" dirty="0"/>
              <a:t>(2) Öğrenciler, teorik eğitim günlerinde ücretli izinli sayılırlar (Millî Eğitim Bakanlığı Ortaöğretim Kurumları Yönetmeliği, madde 123). </a:t>
            </a:r>
          </a:p>
          <a:p>
            <a:r>
              <a:rPr lang="tr-TR" dirty="0"/>
              <a:t>(3) Öğrencilere telâfi eğitimi süresince ve okul/kurumda yapılacak sınavlar için belirtilen günlerde ücretli izin verilir (Millî Eğitim Bakanlığı Ortaöğretim Kurumları Yönetmeliği, madde 144 ). </a:t>
            </a:r>
          </a:p>
          <a:p>
            <a:r>
              <a:rPr lang="tr-TR" dirty="0"/>
              <a:t>(4) Staj süresi toplam 40 iş günü olup izinli ve raporlu olunan sürelerin fiilen tamamlanması gerekir. (Millî Eğitim Bakanlığı Ortaöğretim Kurumları Yönetmeliği, madde 127). </a:t>
            </a:r>
          </a:p>
        </p:txBody>
      </p:sp>
    </p:spTree>
    <p:extLst>
      <p:ext uri="{BB962C8B-B14F-4D97-AF65-F5344CB8AC3E}">
        <p14:creationId xmlns:p14="http://schemas.microsoft.com/office/powerpoint/2010/main" val="40540390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382A9E4-782B-4338-8B1E-F3DEDA210315}"/>
              </a:ext>
            </a:extLst>
          </p:cNvPr>
          <p:cNvSpPr>
            <a:spLocks noGrp="1"/>
          </p:cNvSpPr>
          <p:nvPr>
            <p:ph idx="1"/>
          </p:nvPr>
        </p:nvSpPr>
        <p:spPr>
          <a:xfrm>
            <a:off x="0" y="0"/>
            <a:ext cx="9144000" cy="6858000"/>
          </a:xfrm>
        </p:spPr>
        <p:txBody>
          <a:bodyPr/>
          <a:lstStyle/>
          <a:p>
            <a:pPr lvl="0"/>
            <a:endParaRPr lang="tr-TR" sz="3600" dirty="0"/>
          </a:p>
          <a:p>
            <a:pPr lvl="0"/>
            <a:endParaRPr lang="tr-TR" sz="3600" dirty="0"/>
          </a:p>
          <a:p>
            <a:pPr lvl="0"/>
            <a:r>
              <a:rPr lang="tr-TR" sz="3600" dirty="0"/>
              <a:t>Sözleşme hükümleri gereği Çırak öğrencilere 1 yıl içerisinde verilmesi gereken ücretli izin süresi ne kadardır?</a:t>
            </a:r>
          </a:p>
          <a:p>
            <a:r>
              <a:rPr lang="tr-TR" sz="3600" dirty="0"/>
              <a:t>a) 2 ay       b) 3 ay         </a:t>
            </a:r>
            <a:r>
              <a:rPr lang="tr-TR" sz="3600" dirty="0">
                <a:solidFill>
                  <a:srgbClr val="FF0000"/>
                </a:solidFill>
              </a:rPr>
              <a:t>c)</a:t>
            </a:r>
            <a:r>
              <a:rPr lang="tr-TR" sz="3600" dirty="0"/>
              <a:t> 1 ay  	  d ) 15 gün</a:t>
            </a:r>
          </a:p>
          <a:p>
            <a:endParaRPr lang="tr-TR" dirty="0"/>
          </a:p>
        </p:txBody>
      </p:sp>
    </p:spTree>
    <p:extLst>
      <p:ext uri="{BB962C8B-B14F-4D97-AF65-F5344CB8AC3E}">
        <p14:creationId xmlns:p14="http://schemas.microsoft.com/office/powerpoint/2010/main" val="33441398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53F00F0-8E5E-4C09-8B49-9E12EC67F824}"/>
              </a:ext>
            </a:extLst>
          </p:cNvPr>
          <p:cNvSpPr>
            <a:spLocks noGrp="1"/>
          </p:cNvSpPr>
          <p:nvPr>
            <p:ph idx="1"/>
          </p:nvPr>
        </p:nvSpPr>
        <p:spPr>
          <a:xfrm>
            <a:off x="0" y="0"/>
            <a:ext cx="9144000" cy="6858000"/>
          </a:xfrm>
        </p:spPr>
        <p:txBody>
          <a:bodyPr>
            <a:normAutofit fontScale="92500" lnSpcReduction="20000"/>
          </a:bodyPr>
          <a:lstStyle/>
          <a:p>
            <a:r>
              <a:rPr lang="tr-TR" b="1" dirty="0"/>
              <a:t>Ödenecek ücret </a:t>
            </a:r>
            <a:endParaRPr lang="tr-TR" dirty="0"/>
          </a:p>
          <a:p>
            <a:r>
              <a:rPr lang="tr-TR" b="1" dirty="0"/>
              <a:t>MADDE 8</a:t>
            </a:r>
            <a:r>
              <a:rPr lang="tr-TR" dirty="0"/>
              <a:t>- (1) İşletmelerde mesleki eğitim gören öğrenciler ile mesleki ve teknik ortaöğretim okul ve kurumlarında staj veya tamamlayıcı eğitim gören öğrencilere asgari ücretin net tutarının; yirmi ve üzerinde personel çalıştıran işyerlerinde yüzde otuzundan, yirmiden az personel çalıştıran işyerlerinde yüzde </a:t>
            </a:r>
            <a:r>
              <a:rPr lang="tr-TR" dirty="0" err="1"/>
              <a:t>onbeşinden</a:t>
            </a:r>
            <a:r>
              <a:rPr lang="tr-TR" dirty="0"/>
              <a:t>, mesleki eğitim merkezi öğrencilerine (aday çırak ve çırağa) asgari ücretin yüzde otuzundan aşağı ücret ödenemez. Ücret, başlangıçta (...............................................) </a:t>
            </a:r>
            <a:r>
              <a:rPr lang="tr-TR" dirty="0" err="1"/>
              <a:t>TL’dır</a:t>
            </a:r>
            <a:r>
              <a:rPr lang="tr-TR" dirty="0"/>
              <a:t>. Öğrenciye ödenecek ücret her türlü vergiden muaftır. (3308 Sayılı Kanun, Madde 25). </a:t>
            </a:r>
          </a:p>
          <a:p>
            <a:r>
              <a:rPr lang="tr-TR" dirty="0"/>
              <a:t>(1/a) İşletmelerde mesleki eğitim gören/staj yapan öğrencilere, mesleki eğitimin devam ettiği sürece yürürlükteki asgari ücretin </a:t>
            </a:r>
            <a:r>
              <a:rPr lang="tr-TR" u="sng" dirty="0">
                <a:solidFill>
                  <a:srgbClr val="FF0000"/>
                </a:solidFill>
              </a:rPr>
              <a:t>net tutarının %30’undan az olmamak üzere ücret ödenir</a:t>
            </a:r>
            <a:r>
              <a:rPr lang="tr-TR" dirty="0"/>
              <a:t>. Ücret, başlangıçta (...............................................) </a:t>
            </a:r>
            <a:r>
              <a:rPr lang="tr-TR" dirty="0" err="1"/>
              <a:t>TL’dır</a:t>
            </a:r>
            <a:r>
              <a:rPr lang="tr-TR" dirty="0"/>
              <a:t>. Öğrenciye ödenecek ücret her türlü vergiden muaftır (3308 Sayılı Kanun, Geçici madde 12). </a:t>
            </a:r>
            <a:r>
              <a:rPr lang="tr-TR" i="1" dirty="0"/>
              <a:t>(3308 sayılı Kanunun 12 </a:t>
            </a:r>
            <a:r>
              <a:rPr lang="tr-TR" i="1" dirty="0" err="1"/>
              <a:t>nci</a:t>
            </a:r>
            <a:r>
              <a:rPr lang="tr-TR" i="1" dirty="0"/>
              <a:t> maddesi yürürlükte kaldığı sürece birinci fıkra yerine (1/a) fıkrası uygulanacaktır.) </a:t>
            </a:r>
            <a:endParaRPr lang="tr-TR" dirty="0"/>
          </a:p>
          <a:p>
            <a:r>
              <a:rPr lang="tr-TR" dirty="0"/>
              <a:t>(2) Sözleşmenin geçerlilik süresi içinde asgari ücrette artış olması halinde, bu artışlar aynı oranda öğrencinin ücretine yansıtılır. </a:t>
            </a:r>
          </a:p>
        </p:txBody>
      </p:sp>
    </p:spTree>
    <p:extLst>
      <p:ext uri="{BB962C8B-B14F-4D97-AF65-F5344CB8AC3E}">
        <p14:creationId xmlns:p14="http://schemas.microsoft.com/office/powerpoint/2010/main" val="12590746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53F00F0-8E5E-4C09-8B49-9E12EC67F824}"/>
              </a:ext>
            </a:extLst>
          </p:cNvPr>
          <p:cNvSpPr>
            <a:spLocks noGrp="1"/>
          </p:cNvSpPr>
          <p:nvPr>
            <p:ph idx="1"/>
          </p:nvPr>
        </p:nvSpPr>
        <p:spPr>
          <a:xfrm>
            <a:off x="0" y="0"/>
            <a:ext cx="9144000" cy="6858000"/>
          </a:xfrm>
        </p:spPr>
        <p:txBody>
          <a:bodyPr>
            <a:normAutofit fontScale="70000" lnSpcReduction="20000"/>
          </a:bodyPr>
          <a:lstStyle/>
          <a:p>
            <a:r>
              <a:rPr lang="tr-TR" b="1" dirty="0"/>
              <a:t>Devamsızlık yapan öğrencinin ücretlerinden kesinti yapılması </a:t>
            </a:r>
            <a:endParaRPr lang="tr-TR" dirty="0"/>
          </a:p>
          <a:p>
            <a:r>
              <a:rPr lang="tr-TR" b="1" dirty="0"/>
              <a:t>MADDE 9</a:t>
            </a:r>
            <a:r>
              <a:rPr lang="tr-TR" dirty="0"/>
              <a:t>- (1) Öğrenci mesleki eğitim için işletmeye devam etmek zorundadır. İşletmede mesleki eğitimine ve teorik eğitimine özürsüz devam etmeyen veya ücretsiz izin kullanan öğrencinin bu günlerdeki ücreti kesilir. </a:t>
            </a:r>
          </a:p>
          <a:p>
            <a:pPr marL="0" indent="0">
              <a:buNone/>
            </a:pPr>
            <a:r>
              <a:rPr lang="tr-TR" dirty="0"/>
              <a:t>(2) Ücret kesilerek yapılacak ödeme miktarı; </a:t>
            </a:r>
          </a:p>
          <a:p>
            <a:pPr marL="0" indent="0">
              <a:buNone/>
            </a:pPr>
            <a:r>
              <a:rPr lang="tr-TR" dirty="0"/>
              <a:t>a) 20 ve daha fazla personel çalıştıran işletmelerce; </a:t>
            </a:r>
          </a:p>
          <a:p>
            <a:pPr marL="0" indent="0">
              <a:buNone/>
            </a:pPr>
            <a:endParaRPr lang="tr-TR" dirty="0"/>
          </a:p>
          <a:p>
            <a:pPr marL="0" indent="0">
              <a:buNone/>
            </a:pPr>
            <a:r>
              <a:rPr lang="tr-TR" dirty="0"/>
              <a:t>Ödenecek ücret = (Net </a:t>
            </a:r>
            <a:r>
              <a:rPr lang="tr-TR" dirty="0" err="1"/>
              <a:t>Asg.ücret</a:t>
            </a:r>
            <a:r>
              <a:rPr lang="tr-TR" dirty="0"/>
              <a:t> x %30) - (Net </a:t>
            </a:r>
            <a:r>
              <a:rPr lang="tr-TR" dirty="0" err="1"/>
              <a:t>Asg.Ücr.x</a:t>
            </a:r>
            <a:r>
              <a:rPr lang="tr-TR" dirty="0"/>
              <a:t> %30 x Devamsız Gün Sayısı) </a:t>
            </a:r>
          </a:p>
          <a:p>
            <a:pPr marL="0" indent="0">
              <a:buNone/>
            </a:pPr>
            <a:r>
              <a:rPr lang="tr-TR" dirty="0"/>
              <a:t>                                                                                                          30 </a:t>
            </a:r>
          </a:p>
          <a:p>
            <a:pPr marL="0" indent="0">
              <a:buNone/>
            </a:pPr>
            <a:r>
              <a:rPr lang="tr-TR" dirty="0"/>
              <a:t>b) 20’den az personel çalıştıran işletmelerce; </a:t>
            </a:r>
          </a:p>
          <a:p>
            <a:pPr marL="0" indent="0">
              <a:buNone/>
            </a:pPr>
            <a:endParaRPr lang="tr-TR" dirty="0"/>
          </a:p>
          <a:p>
            <a:pPr marL="0" indent="0">
              <a:buNone/>
            </a:pPr>
            <a:r>
              <a:rPr lang="tr-TR" dirty="0"/>
              <a:t>Ödenecek ücret = (Net </a:t>
            </a:r>
            <a:r>
              <a:rPr lang="tr-TR" dirty="0" err="1"/>
              <a:t>Asg.ücret</a:t>
            </a:r>
            <a:r>
              <a:rPr lang="tr-TR" dirty="0"/>
              <a:t> x %15) - (Net </a:t>
            </a:r>
            <a:r>
              <a:rPr lang="tr-TR" dirty="0" err="1"/>
              <a:t>Asg.Ücr.x</a:t>
            </a:r>
            <a:r>
              <a:rPr lang="tr-TR" dirty="0"/>
              <a:t> %15 x Devamsız Gün Sayısı) </a:t>
            </a:r>
          </a:p>
          <a:p>
            <a:pPr marL="0" indent="0">
              <a:buNone/>
            </a:pPr>
            <a:r>
              <a:rPr lang="tr-TR" dirty="0"/>
              <a:t>                                                                                                           30 </a:t>
            </a:r>
          </a:p>
          <a:p>
            <a:pPr marL="0" indent="0">
              <a:buNone/>
            </a:pPr>
            <a:r>
              <a:rPr lang="tr-TR" dirty="0"/>
              <a:t>c) Mesleki eğitim merkezi öğrencilerine (aday çırak, çırak) eğitim veren işletmelerce; </a:t>
            </a:r>
          </a:p>
          <a:p>
            <a:pPr marL="0" indent="0">
              <a:buNone/>
            </a:pPr>
            <a:endParaRPr lang="tr-TR" dirty="0"/>
          </a:p>
          <a:p>
            <a:pPr marL="0" indent="0">
              <a:buNone/>
            </a:pPr>
            <a:r>
              <a:rPr lang="tr-TR" dirty="0"/>
              <a:t>Ödenecek ücret = (</a:t>
            </a:r>
            <a:r>
              <a:rPr lang="tr-TR" dirty="0" err="1"/>
              <a:t>Asg.ücret</a:t>
            </a:r>
            <a:r>
              <a:rPr lang="tr-TR" dirty="0"/>
              <a:t> x %30) - (</a:t>
            </a:r>
            <a:r>
              <a:rPr lang="tr-TR" dirty="0" err="1"/>
              <a:t>Asg.Ücr.x</a:t>
            </a:r>
            <a:r>
              <a:rPr lang="tr-TR" dirty="0"/>
              <a:t> %30 x Devamsız Gün Sayısı) </a:t>
            </a:r>
          </a:p>
          <a:p>
            <a:pPr marL="0" indent="0">
              <a:buNone/>
            </a:pPr>
            <a:r>
              <a:rPr lang="tr-TR" dirty="0"/>
              <a:t>                                                                                           30 </a:t>
            </a:r>
          </a:p>
          <a:p>
            <a:pPr marL="0" indent="0">
              <a:buNone/>
            </a:pPr>
            <a:r>
              <a:rPr lang="tr-TR" dirty="0"/>
              <a:t>formülü uygulanarak bulunur. </a:t>
            </a:r>
          </a:p>
          <a:p>
            <a:pPr marL="0" indent="0">
              <a:buNone/>
            </a:pPr>
            <a:r>
              <a:rPr lang="tr-TR" dirty="0"/>
              <a:t>(2/a) Ödenecek ücret = (Net </a:t>
            </a:r>
            <a:r>
              <a:rPr lang="tr-TR" dirty="0" err="1"/>
              <a:t>Asg.ücret</a:t>
            </a:r>
            <a:r>
              <a:rPr lang="tr-TR" dirty="0"/>
              <a:t> x %30) - (Net </a:t>
            </a:r>
            <a:r>
              <a:rPr lang="tr-TR" dirty="0" err="1"/>
              <a:t>Asg.Ücr.x</a:t>
            </a:r>
            <a:r>
              <a:rPr lang="tr-TR" dirty="0"/>
              <a:t> %30 x Devamsız Gün Sayısı) </a:t>
            </a:r>
          </a:p>
          <a:p>
            <a:pPr marL="0" indent="0">
              <a:buNone/>
            </a:pPr>
            <a:r>
              <a:rPr lang="tr-TR" dirty="0"/>
              <a:t>                                                                                                                30 </a:t>
            </a:r>
          </a:p>
          <a:p>
            <a:pPr marL="0" indent="0">
              <a:buNone/>
            </a:pPr>
            <a:r>
              <a:rPr lang="tr-TR" dirty="0"/>
              <a:t>formülü uygulanarak bulunur. </a:t>
            </a:r>
            <a:r>
              <a:rPr lang="tr-TR" i="1" dirty="0"/>
              <a:t>(3308 sayılı Kanunun 12 </a:t>
            </a:r>
            <a:r>
              <a:rPr lang="tr-TR" i="1" dirty="0" err="1"/>
              <a:t>nci</a:t>
            </a:r>
            <a:r>
              <a:rPr lang="tr-TR" i="1" dirty="0"/>
              <a:t> maddesi yürürlükte kaldığı sürece ikinci fıkra yerine (2/a) </a:t>
            </a:r>
            <a:r>
              <a:rPr lang="tr-TR" dirty="0"/>
              <a:t>fıkrası uygulanacaktır.) </a:t>
            </a:r>
          </a:p>
        </p:txBody>
      </p:sp>
    </p:spTree>
    <p:extLst>
      <p:ext uri="{BB962C8B-B14F-4D97-AF65-F5344CB8AC3E}">
        <p14:creationId xmlns:p14="http://schemas.microsoft.com/office/powerpoint/2010/main" val="19042829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DC43CE5-7C5E-4388-B94F-12E81B418995}"/>
              </a:ext>
            </a:extLst>
          </p:cNvPr>
          <p:cNvSpPr>
            <a:spLocks noGrp="1"/>
          </p:cNvSpPr>
          <p:nvPr>
            <p:ph idx="1"/>
          </p:nvPr>
        </p:nvSpPr>
        <p:spPr>
          <a:xfrm>
            <a:off x="0" y="0"/>
            <a:ext cx="9144000" cy="6858000"/>
          </a:xfrm>
        </p:spPr>
        <p:txBody>
          <a:bodyPr/>
          <a:lstStyle/>
          <a:p>
            <a:endParaRPr lang="tr-TR" dirty="0"/>
          </a:p>
          <a:p>
            <a:endParaRPr lang="tr-TR" dirty="0"/>
          </a:p>
          <a:p>
            <a:pPr lvl="0"/>
            <a:r>
              <a:rPr lang="tr-TR" sz="3600" dirty="0"/>
              <a:t>Çırağa yaşına uygun asgari ücretin en az % kaçı ücret ödenir.</a:t>
            </a:r>
          </a:p>
          <a:p>
            <a:r>
              <a:rPr lang="tr-TR" sz="3600" dirty="0"/>
              <a:t>a) % 20       </a:t>
            </a:r>
            <a:r>
              <a:rPr lang="tr-TR" sz="3600" dirty="0">
                <a:solidFill>
                  <a:srgbClr val="FF0000"/>
                </a:solidFill>
              </a:rPr>
              <a:t>b)</a:t>
            </a:r>
            <a:r>
              <a:rPr lang="tr-TR" sz="3600" dirty="0"/>
              <a:t> % 30     c) % 40        d) % 50</a:t>
            </a:r>
          </a:p>
          <a:p>
            <a:endParaRPr lang="tr-TR" dirty="0"/>
          </a:p>
        </p:txBody>
      </p:sp>
    </p:spTree>
    <p:extLst>
      <p:ext uri="{BB962C8B-B14F-4D97-AF65-F5344CB8AC3E}">
        <p14:creationId xmlns:p14="http://schemas.microsoft.com/office/powerpoint/2010/main" val="14821787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53F00F0-8E5E-4C09-8B49-9E12EC67F824}"/>
              </a:ext>
            </a:extLst>
          </p:cNvPr>
          <p:cNvSpPr>
            <a:spLocks noGrp="1"/>
          </p:cNvSpPr>
          <p:nvPr>
            <p:ph idx="1"/>
          </p:nvPr>
        </p:nvSpPr>
        <p:spPr>
          <a:xfrm>
            <a:off x="0" y="0"/>
            <a:ext cx="9144000" cy="6858000"/>
          </a:xfrm>
        </p:spPr>
        <p:txBody>
          <a:bodyPr>
            <a:normAutofit fontScale="92500" lnSpcReduction="20000"/>
          </a:bodyPr>
          <a:lstStyle/>
          <a:p>
            <a:r>
              <a:rPr lang="tr-TR" b="1" dirty="0"/>
              <a:t>SİGORTALILIK </a:t>
            </a:r>
            <a:endParaRPr lang="tr-TR" dirty="0"/>
          </a:p>
          <a:p>
            <a:r>
              <a:rPr lang="tr-TR" b="1" dirty="0"/>
              <a:t>Öğrencilerin sigortalılığı </a:t>
            </a:r>
            <a:endParaRPr lang="tr-TR" dirty="0"/>
          </a:p>
          <a:p>
            <a:r>
              <a:rPr lang="tr-TR" b="1" dirty="0"/>
              <a:t>MADDE 10</a:t>
            </a:r>
            <a:r>
              <a:rPr lang="tr-TR" dirty="0"/>
              <a:t>- (1) Okul/kurum müdürlüğünce; bu sözleşmenin akdedilmesi ile öğrencinin işletmede mesleki eğitime devam ettiği sürece 5510 sayılı Sosyal Sigortalar ve Genel Sağlık Sigortası Kanununun, iş kazaları ve meslek hastalıkları ile hastalık sigortası hükümlerine göre sigortalanır, bunlardan bakmakla yükümlü olunan kişi durumunda olmayanlar için ayrıca genel sağlık sigortası primi ödenir. Staj yapan öğrenciler ise iş kazası ve meslek hastalığı yönünden sigortalanır. (5510 Sayılı Kanun, madde 5). </a:t>
            </a:r>
          </a:p>
          <a:p>
            <a:r>
              <a:rPr lang="tr-TR" b="1" dirty="0"/>
              <a:t>SGK primlerinin ödenmesi </a:t>
            </a:r>
            <a:endParaRPr lang="tr-TR" dirty="0"/>
          </a:p>
          <a:p>
            <a:r>
              <a:rPr lang="tr-TR" b="1" dirty="0"/>
              <a:t>MADDE 11</a:t>
            </a:r>
            <a:r>
              <a:rPr lang="tr-TR" dirty="0"/>
              <a:t>- (1) Bakanlıkça ödenmesi gereken sigorta primleri, 4857 sayılı İş Kanununun 39 uncu maddesine göre belirlenen yürürlükteki asgari ücretin %50’si üzerinden hesap edilerek okul/kurum müdürlüğünce, Sosyal Güvenlik Kurumuna ödenir veya bu Kurumun hesabına aktarılır (3308 Sayılı Kanun, madde 25). </a:t>
            </a:r>
          </a:p>
          <a:p>
            <a:r>
              <a:rPr lang="tr-TR" b="1" dirty="0"/>
              <a:t>Sigortalılıkla ilgili belgelerin muhafazası </a:t>
            </a:r>
            <a:endParaRPr lang="tr-TR" dirty="0"/>
          </a:p>
          <a:p>
            <a:r>
              <a:rPr lang="tr-TR" b="1" dirty="0"/>
              <a:t>MADDE 12</a:t>
            </a:r>
            <a:r>
              <a:rPr lang="tr-TR" dirty="0"/>
              <a:t>- (1) Sigorta ve prim ödeme ile ilgili belgeler okul/kurum müdürlüğünce muhafaza edilir. </a:t>
            </a:r>
          </a:p>
        </p:txBody>
      </p:sp>
    </p:spTree>
    <p:extLst>
      <p:ext uri="{BB962C8B-B14F-4D97-AF65-F5344CB8AC3E}">
        <p14:creationId xmlns:p14="http://schemas.microsoft.com/office/powerpoint/2010/main" val="38525224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53F00F0-8E5E-4C09-8B49-9E12EC67F824}"/>
              </a:ext>
            </a:extLst>
          </p:cNvPr>
          <p:cNvSpPr>
            <a:spLocks noGrp="1"/>
          </p:cNvSpPr>
          <p:nvPr>
            <p:ph idx="1"/>
          </p:nvPr>
        </p:nvSpPr>
        <p:spPr>
          <a:xfrm>
            <a:off x="0" y="0"/>
            <a:ext cx="9144000" cy="6858000"/>
          </a:xfrm>
        </p:spPr>
        <p:txBody>
          <a:bodyPr/>
          <a:lstStyle/>
          <a:p>
            <a:r>
              <a:rPr lang="tr-TR" b="1" dirty="0"/>
              <a:t>ÖĞRENCİNİN DEVAM VE DİSİPLİN DURUMU </a:t>
            </a:r>
            <a:endParaRPr lang="tr-TR" dirty="0"/>
          </a:p>
          <a:p>
            <a:r>
              <a:rPr lang="tr-TR" b="1" dirty="0"/>
              <a:t>Eğitime devam edemeyen öğrenciler </a:t>
            </a:r>
            <a:endParaRPr lang="tr-TR" dirty="0"/>
          </a:p>
          <a:p>
            <a:r>
              <a:rPr lang="tr-TR" b="1" dirty="0"/>
              <a:t>MADDE 13- </a:t>
            </a:r>
            <a:r>
              <a:rPr lang="tr-TR" dirty="0"/>
              <a:t>(1) Mesleki eğitimini işletmede gören öğrencilerden; uzun süreli tedaviyi gerektiren bir hastalıktan, yangın, deprem gibi doğal afetlerden dolayı eğitime devam edemeyen öğrenciler hakkında Millî Eğitim Bakanlığının ilgili mevzuat hükümleri uygulanır. </a:t>
            </a:r>
          </a:p>
          <a:p>
            <a:r>
              <a:rPr lang="tr-TR" b="1" dirty="0"/>
              <a:t>İşletmeye özürsüz devamsızlık </a:t>
            </a:r>
            <a:endParaRPr lang="tr-TR" dirty="0"/>
          </a:p>
          <a:p>
            <a:r>
              <a:rPr lang="tr-TR" b="1" dirty="0"/>
              <a:t>MADDE 14</a:t>
            </a:r>
            <a:r>
              <a:rPr lang="tr-TR" dirty="0"/>
              <a:t>- (1) İşletme yetkilileri, özürsüz olarak aralıksız </a:t>
            </a:r>
            <a:r>
              <a:rPr lang="tr-TR" u="sng" dirty="0">
                <a:solidFill>
                  <a:srgbClr val="FF0000"/>
                </a:solidFill>
              </a:rPr>
              <a:t>üç işgünü</a:t>
            </a:r>
            <a:r>
              <a:rPr lang="tr-TR" dirty="0"/>
              <a:t> mesleki eğitimine gelmeyen öğrenciyi </a:t>
            </a:r>
            <a:r>
              <a:rPr lang="tr-TR" u="sng" dirty="0">
                <a:solidFill>
                  <a:srgbClr val="FF0000"/>
                </a:solidFill>
              </a:rPr>
              <a:t>en geç iki iş </a:t>
            </a:r>
            <a:r>
              <a:rPr lang="tr-TR" dirty="0"/>
              <a:t>günü içinde okul/kurum müdürlüğüne elektronik ortamda veya yazılı olarak bildirmek zorundadır (Millî Eğitim Bakanlığı Ortaöğretim Kurumları Yönetmeliği, madde 144). </a:t>
            </a:r>
          </a:p>
        </p:txBody>
      </p:sp>
    </p:spTree>
    <p:extLst>
      <p:ext uri="{BB962C8B-B14F-4D97-AF65-F5344CB8AC3E}">
        <p14:creationId xmlns:p14="http://schemas.microsoft.com/office/powerpoint/2010/main" val="9525011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7D133AF-C701-4E3E-A421-197D25E5CEC6}"/>
              </a:ext>
            </a:extLst>
          </p:cNvPr>
          <p:cNvSpPr>
            <a:spLocks noGrp="1"/>
          </p:cNvSpPr>
          <p:nvPr>
            <p:ph idx="1"/>
          </p:nvPr>
        </p:nvSpPr>
        <p:spPr>
          <a:xfrm>
            <a:off x="0" y="0"/>
            <a:ext cx="9144000" cy="6858000"/>
          </a:xfrm>
        </p:spPr>
        <p:txBody>
          <a:bodyPr/>
          <a:lstStyle/>
          <a:p>
            <a:endParaRPr lang="tr-TR" dirty="0"/>
          </a:p>
          <a:p>
            <a:endParaRPr lang="tr-TR" dirty="0"/>
          </a:p>
          <a:p>
            <a:pPr lvl="0"/>
            <a:r>
              <a:rPr lang="tr-TR" sz="3600" dirty="0"/>
              <a:t>Çırak  işyerine aralıksız olarak kaç işgünü gelmezse işveren tarafından  kuruma bildirilir.</a:t>
            </a:r>
          </a:p>
          <a:p>
            <a:r>
              <a:rPr lang="tr-TR" sz="3600" dirty="0"/>
              <a:t>a)  2             </a:t>
            </a:r>
            <a:r>
              <a:rPr lang="tr-TR" sz="3600" dirty="0">
                <a:solidFill>
                  <a:srgbClr val="FF0000"/>
                </a:solidFill>
              </a:rPr>
              <a:t>b)</a:t>
            </a:r>
            <a:r>
              <a:rPr lang="tr-TR" sz="3600" dirty="0"/>
              <a:t> 3            c) 7          d) 6 </a:t>
            </a:r>
          </a:p>
        </p:txBody>
      </p:sp>
    </p:spTree>
    <p:extLst>
      <p:ext uri="{BB962C8B-B14F-4D97-AF65-F5344CB8AC3E}">
        <p14:creationId xmlns:p14="http://schemas.microsoft.com/office/powerpoint/2010/main" val="21786948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53F00F0-8E5E-4C09-8B49-9E12EC67F824}"/>
              </a:ext>
            </a:extLst>
          </p:cNvPr>
          <p:cNvSpPr>
            <a:spLocks noGrp="1"/>
          </p:cNvSpPr>
          <p:nvPr>
            <p:ph idx="1"/>
          </p:nvPr>
        </p:nvSpPr>
        <p:spPr>
          <a:xfrm>
            <a:off x="0" y="0"/>
            <a:ext cx="9144000" cy="6858000"/>
          </a:xfrm>
        </p:spPr>
        <p:txBody>
          <a:bodyPr/>
          <a:lstStyle/>
          <a:p>
            <a:r>
              <a:rPr lang="tr-TR" b="1" dirty="0"/>
              <a:t>Disiplin </a:t>
            </a:r>
            <a:endParaRPr lang="tr-TR" dirty="0"/>
          </a:p>
          <a:p>
            <a:r>
              <a:rPr lang="tr-TR" b="1" dirty="0"/>
              <a:t>MADDE 15</a:t>
            </a:r>
            <a:r>
              <a:rPr lang="tr-TR" dirty="0"/>
              <a:t>- (1) Öğrencinin işletmede disiplin soruşturmasını gerektirecek davranışta bulunması halinde, bu durum işletme tarafından okul/kurum müdürlüğüne raporla bildirilir. Disiplin işlemi okul/kurum müdürlüğü tarafından mevzuatına göre yürütülür. Sonuç işletmeye yazılı olarak bildirilir (Millî Eğitim Bakanlığı Ortaöğretim Kurumları Yönetmeliği, madde 165). </a:t>
            </a:r>
          </a:p>
        </p:txBody>
      </p:sp>
    </p:spTree>
    <p:extLst>
      <p:ext uri="{BB962C8B-B14F-4D97-AF65-F5344CB8AC3E}">
        <p14:creationId xmlns:p14="http://schemas.microsoft.com/office/powerpoint/2010/main" val="41994967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53F00F0-8E5E-4C09-8B49-9E12EC67F824}"/>
              </a:ext>
            </a:extLst>
          </p:cNvPr>
          <p:cNvSpPr>
            <a:spLocks noGrp="1"/>
          </p:cNvSpPr>
          <p:nvPr>
            <p:ph idx="1"/>
          </p:nvPr>
        </p:nvSpPr>
        <p:spPr>
          <a:xfrm>
            <a:off x="0" y="0"/>
            <a:ext cx="9144000" cy="6858000"/>
          </a:xfrm>
        </p:spPr>
        <p:txBody>
          <a:bodyPr/>
          <a:lstStyle/>
          <a:p>
            <a:r>
              <a:rPr lang="tr-TR" b="1" dirty="0"/>
              <a:t>TARAFLARIN DİĞER GÖREV VE SORUMLULUKLARI </a:t>
            </a:r>
            <a:endParaRPr lang="tr-TR" dirty="0"/>
          </a:p>
          <a:p>
            <a:r>
              <a:rPr lang="tr-TR" b="1" dirty="0"/>
              <a:t>İşletmelerin görev ve sorumlulukları </a:t>
            </a:r>
            <a:endParaRPr lang="tr-TR" dirty="0"/>
          </a:p>
          <a:p>
            <a:r>
              <a:rPr lang="tr-TR" b="1" dirty="0"/>
              <a:t>MADDE 17</a:t>
            </a:r>
            <a:r>
              <a:rPr lang="tr-TR" dirty="0"/>
              <a:t>- (1) Millî Eğitim Bakanlığı Ortaöğretim Kurumları Yönetmeliğinin 144 üncü maddesine göre, mesleki eğitim yaptıracak işletmelerin görev ve sorumlulukları: </a:t>
            </a:r>
          </a:p>
          <a:p>
            <a:r>
              <a:rPr lang="tr-TR" dirty="0"/>
              <a:t>a) Mesleki eğitimin, ilgili meslek alan/dalları çerçeve öğretim programlarına uygun olarak işletme belirleme komisyonu tarafından belirlenen yerde yapılmasını sağlamak, </a:t>
            </a:r>
          </a:p>
          <a:p>
            <a:r>
              <a:rPr lang="tr-TR" dirty="0"/>
              <a:t>b) Mesleki eğitim yapılacak alan/dalların her biri için, öğrencilerin mesleki eğitiminden sorumlu olmak üzere, ustalık veya meslekî yeterliğe sahip ve iş pedagojisi eğitimi görmüş nitelikte usta öğreticiyi veya eğitim personelini eğitimde görevlendirmek, </a:t>
            </a:r>
          </a:p>
          <a:p>
            <a:r>
              <a:rPr lang="tr-TR" dirty="0"/>
              <a:t>c) Usta öğretici ve eğitici personel bulunmaması durumunda, okul/kurum müdürlükleri ile işbirliği yaparak açılacak iş pedagojisi kursuna ilgili personelin katılımını sağlamak, </a:t>
            </a:r>
          </a:p>
        </p:txBody>
      </p:sp>
    </p:spTree>
    <p:extLst>
      <p:ext uri="{BB962C8B-B14F-4D97-AF65-F5344CB8AC3E}">
        <p14:creationId xmlns:p14="http://schemas.microsoft.com/office/powerpoint/2010/main" val="105547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MESLEKİ EĞİTİM KANUNU MADDE:15</a:t>
            </a:r>
          </a:p>
        </p:txBody>
      </p:sp>
      <p:sp>
        <p:nvSpPr>
          <p:cNvPr id="3" name="2 İçerik Yer Tutucusu"/>
          <p:cNvSpPr>
            <a:spLocks noGrp="1"/>
          </p:cNvSpPr>
          <p:nvPr>
            <p:ph idx="1"/>
          </p:nvPr>
        </p:nvSpPr>
        <p:spPr/>
        <p:txBody>
          <a:bodyPr>
            <a:normAutofit/>
          </a:bodyPr>
          <a:lstStyle/>
          <a:p>
            <a:r>
              <a:rPr lang="tr-TR" sz="6600" dirty="0"/>
              <a:t>Aday çırak ve çırak almak için, işyerinde usta öğretici bulunması şarttır.</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53F00F0-8E5E-4C09-8B49-9E12EC67F824}"/>
              </a:ext>
            </a:extLst>
          </p:cNvPr>
          <p:cNvSpPr>
            <a:spLocks noGrp="1"/>
          </p:cNvSpPr>
          <p:nvPr>
            <p:ph idx="1"/>
          </p:nvPr>
        </p:nvSpPr>
        <p:spPr>
          <a:xfrm>
            <a:off x="0" y="0"/>
            <a:ext cx="9144000" cy="6858000"/>
          </a:xfrm>
        </p:spPr>
        <p:txBody>
          <a:bodyPr>
            <a:normAutofit fontScale="92500" lnSpcReduction="20000"/>
          </a:bodyPr>
          <a:lstStyle/>
          <a:p>
            <a:r>
              <a:rPr lang="tr-TR" dirty="0"/>
              <a:t>ç) Mesleki eğitim için gerekli olan temrin malzemelerini temin etmek, </a:t>
            </a:r>
          </a:p>
          <a:p>
            <a:r>
              <a:rPr lang="tr-TR" dirty="0"/>
              <a:t>d) İşletmede mesleki eğitim gören öğrenciye, ödenecek ücret miktarı, ücret artışı ve diğer imkânları kapsayan eğitim sözleşmesini öğrenci veya yasal temsilcisi ve okul/kurum müdürü ile birlikte imzalamak, </a:t>
            </a:r>
          </a:p>
          <a:p>
            <a:r>
              <a:rPr lang="tr-TR" dirty="0"/>
              <a:t>e) Öğrencilerin devam durumlarını izleyerek devamsızlıklarını ve hastalık izinlerini </a:t>
            </a:r>
            <a:r>
              <a:rPr lang="tr-TR" u="sng" dirty="0">
                <a:solidFill>
                  <a:srgbClr val="FF0000"/>
                </a:solidFill>
              </a:rPr>
              <a:t>iki iş günü </a:t>
            </a:r>
            <a:r>
              <a:rPr lang="tr-TR" dirty="0"/>
              <a:t>içinde elektronik ortamda veya yazılı olarak ilgili okul/kurum müdürlüğüne bildirmek, </a:t>
            </a:r>
          </a:p>
          <a:p>
            <a:r>
              <a:rPr lang="tr-TR" dirty="0"/>
              <a:t>f) Öğrencilerin ilgili döneme ait puan çizelgelerini dönem sonundan </a:t>
            </a:r>
            <a:r>
              <a:rPr lang="tr-TR" u="sng" dirty="0">
                <a:solidFill>
                  <a:srgbClr val="FF0000"/>
                </a:solidFill>
              </a:rPr>
              <a:t>beş iş günü önce kapalı zarf içinde </a:t>
            </a:r>
            <a:r>
              <a:rPr lang="tr-TR" dirty="0"/>
              <a:t>ilgili okul/kurum müdürlüğüne teslim etmek (zarf öğrenciye verilmez), </a:t>
            </a:r>
          </a:p>
          <a:p>
            <a:r>
              <a:rPr lang="tr-TR" dirty="0"/>
              <a:t>g) Öğrenciler tarafından tutulan iş dosyasını, istenmesi durumunda veya yıl sonu beceri sınavından önce ilgili okul/kurum müdürlüğüne teslim etmek, </a:t>
            </a:r>
          </a:p>
          <a:p>
            <a:r>
              <a:rPr lang="tr-TR" dirty="0"/>
              <a:t>ğ) Öğrencilere teorik eğitim, telâfi eğitimi ve okul/kurumda yapılacak sınavlar ile okulda yapılacak resmî tören ve sosyal faaliyetler için belirlenen günlerde ücretli izin vermek, </a:t>
            </a:r>
          </a:p>
          <a:p>
            <a:r>
              <a:rPr lang="tr-TR" dirty="0"/>
              <a:t>h) Öğrencilere yarı yıl ve yaz tatili süresince toplam </a:t>
            </a:r>
            <a:r>
              <a:rPr lang="tr-TR" u="sng" dirty="0">
                <a:solidFill>
                  <a:srgbClr val="FF0000"/>
                </a:solidFill>
              </a:rPr>
              <a:t>bir ay ücretli </a:t>
            </a:r>
            <a:r>
              <a:rPr lang="tr-TR" dirty="0"/>
              <a:t>izin vermek, </a:t>
            </a:r>
          </a:p>
        </p:txBody>
      </p:sp>
    </p:spTree>
    <p:extLst>
      <p:ext uri="{BB962C8B-B14F-4D97-AF65-F5344CB8AC3E}">
        <p14:creationId xmlns:p14="http://schemas.microsoft.com/office/powerpoint/2010/main" val="6243537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53F00F0-8E5E-4C09-8B49-9E12EC67F824}"/>
              </a:ext>
            </a:extLst>
          </p:cNvPr>
          <p:cNvSpPr>
            <a:spLocks noGrp="1"/>
          </p:cNvSpPr>
          <p:nvPr>
            <p:ph idx="1"/>
          </p:nvPr>
        </p:nvSpPr>
        <p:spPr>
          <a:xfrm>
            <a:off x="0" y="0"/>
            <a:ext cx="9144000" cy="6858000"/>
          </a:xfrm>
        </p:spPr>
        <p:txBody>
          <a:bodyPr>
            <a:normAutofit fontScale="77500" lnSpcReduction="20000"/>
          </a:bodyPr>
          <a:lstStyle/>
          <a:p>
            <a:r>
              <a:rPr lang="tr-TR" dirty="0"/>
              <a:t>ı) İşletmede mesleki eğitime devam eden öğrencilere bir ders yılı içinde devamsızlıktan sayılmak ve mevzuatla belirlenen azami özürsüz devamsızlık süresini geçmemek üzere, ilgili okul/kurum müdürlüğünün de görüşünü alarak ücretsiz mazeret izini vermek, </a:t>
            </a:r>
          </a:p>
          <a:p>
            <a:r>
              <a:rPr lang="tr-TR" dirty="0"/>
              <a:t>i) İşletmede mesleki eğitim başladıktan sonra personel sayısında azalma olması durumunda da eğitime alınmış olan öğrencileri, okul/kurumdan mezun oluncaya kadar işletmede eğitime devam ettirmek, </a:t>
            </a:r>
          </a:p>
          <a:p>
            <a:r>
              <a:rPr lang="tr-TR" dirty="0"/>
              <a:t>j) Öğrencinin, işletmenin farklı bir şubesi/biriminde eğitim görmek üzere eğitim yerinin değişmesi hâlinde okul müdürlüğünü bilgilendirmek, </a:t>
            </a:r>
          </a:p>
          <a:p>
            <a:r>
              <a:rPr lang="tr-TR" dirty="0"/>
              <a:t>k) Öğrencilerin iş kazaları ve meslek hastalıklarından korunması ve tedavileri için 6331 sayılı Kanun ve ilgili diğer mevzuat kapsamında gerekli önlemleri almak, </a:t>
            </a:r>
          </a:p>
          <a:p>
            <a:r>
              <a:rPr lang="tr-TR" dirty="0"/>
              <a:t>l) Eğitimi yapılan meslek alan/dallarının öğretim programlarında bulunduğu halde, işletmedeki imkânsızlıklar nedeniyle öğretilemeyen konuların öğretimi için okul/kurum müdürü ile iş birliği yapmak, </a:t>
            </a:r>
          </a:p>
          <a:p>
            <a:r>
              <a:rPr lang="tr-TR" dirty="0"/>
              <a:t>m) İşletmelerde mesleki eğitiminin çerçeve öğretim programına uygun olarak yürütülmesi ve okul/kurum ile işletme arasında eğitimde sürekli işbirliğini sağlamak, öğrencilerin başarı, devamsızlık ve disiplin durumlarını izlemek ve rehberlikte bulunmak amacıyla okul müdürlüğünce görevlendirilen koordinatör öğretmenlerin görevlerini yerine getirmesinde yardımcı olmak, </a:t>
            </a:r>
          </a:p>
          <a:p>
            <a:r>
              <a:rPr lang="tr-TR" dirty="0"/>
              <a:t>Öğrenciye, iş sağlığı ve güvenliği tedbirleri çerçevesinde, işletmede bulunduğu sürece kullanılmak üzere çalışandan farklı özellikte yaka kartı, iş kıyafeti ve benzeri tedbirleri almaktır.. </a:t>
            </a:r>
          </a:p>
        </p:txBody>
      </p:sp>
    </p:spTree>
    <p:extLst>
      <p:ext uri="{BB962C8B-B14F-4D97-AF65-F5344CB8AC3E}">
        <p14:creationId xmlns:p14="http://schemas.microsoft.com/office/powerpoint/2010/main" val="20119918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53F00F0-8E5E-4C09-8B49-9E12EC67F824}"/>
              </a:ext>
            </a:extLst>
          </p:cNvPr>
          <p:cNvSpPr>
            <a:spLocks noGrp="1"/>
          </p:cNvSpPr>
          <p:nvPr>
            <p:ph idx="1"/>
          </p:nvPr>
        </p:nvSpPr>
        <p:spPr>
          <a:xfrm>
            <a:off x="0" y="0"/>
            <a:ext cx="9144000" cy="6858000"/>
          </a:xfrm>
        </p:spPr>
        <p:txBody>
          <a:bodyPr>
            <a:normAutofit fontScale="92500" lnSpcReduction="10000"/>
          </a:bodyPr>
          <a:lstStyle/>
          <a:p>
            <a:r>
              <a:rPr lang="tr-TR" b="1" dirty="0"/>
              <a:t>Okul/kurumların görev ve sorumlulukları </a:t>
            </a:r>
            <a:endParaRPr lang="tr-TR" dirty="0"/>
          </a:p>
          <a:p>
            <a:r>
              <a:rPr lang="tr-TR" b="1" dirty="0"/>
              <a:t>MADDE 18</a:t>
            </a:r>
            <a:r>
              <a:rPr lang="tr-TR" dirty="0"/>
              <a:t>- (1) Millî Eğitim Bakanlığı Ortaöğretim Kurumları Yönetmeliğinin 78 inci maddesine göre okul/kurum müdürünün görev ve sorumlulukları şunlardır: </a:t>
            </a:r>
          </a:p>
          <a:p>
            <a:r>
              <a:rPr lang="tr-TR" dirty="0"/>
              <a:t>a) Öğrenci veya yasal temsilcileri ile birlikte işletmelerle mesleki eğitim sözleşmesini imzalamak, </a:t>
            </a:r>
          </a:p>
          <a:p>
            <a:r>
              <a:rPr lang="tr-TR" dirty="0"/>
              <a:t>b) Eğitimi yapılacak meslek alan/dallarıyla ilgili çerçeve öğretim programlarının ve öğrencilerin işletmede yaptıkları etkinliklerle ilgili formların ders yılı başında işletmelere verilmesini sağlamak, </a:t>
            </a:r>
          </a:p>
          <a:p>
            <a:r>
              <a:rPr lang="tr-TR" dirty="0"/>
              <a:t>c) İşletmelerdeki mesleki eğitimin eğitici personel/usta öğretici tarafından yapılmasını sağlamak, </a:t>
            </a:r>
          </a:p>
          <a:p>
            <a:r>
              <a:rPr lang="tr-TR" dirty="0"/>
              <a:t>ç) İşletmelerdeki mesleki eğitimin ilgili meslek alan/dalı çerçeve öğretim programlarına uygun olarak yapılmasını sağlamak, </a:t>
            </a:r>
          </a:p>
          <a:p>
            <a:r>
              <a:rPr lang="tr-TR" dirty="0"/>
              <a:t>d) Öğrencilerin ücretli ve ücretsiz mazeret izinleri ile devam-devamsızlık durumlarının izlenmesini ve kayıtlarının tutulmasını sağlamak, </a:t>
            </a:r>
          </a:p>
          <a:p>
            <a:r>
              <a:rPr lang="tr-TR" dirty="0"/>
              <a:t>e) İşletmelerde mesleki eğitim gören öğrencilerin sigorta primlerine ait işlemlerin mevzuatına göre yürütülmesini sağlamak, </a:t>
            </a:r>
          </a:p>
        </p:txBody>
      </p:sp>
    </p:spTree>
    <p:extLst>
      <p:ext uri="{BB962C8B-B14F-4D97-AF65-F5344CB8AC3E}">
        <p14:creationId xmlns:p14="http://schemas.microsoft.com/office/powerpoint/2010/main" val="40847224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53F00F0-8E5E-4C09-8B49-9E12EC67F824}"/>
              </a:ext>
            </a:extLst>
          </p:cNvPr>
          <p:cNvSpPr>
            <a:spLocks noGrp="1"/>
          </p:cNvSpPr>
          <p:nvPr>
            <p:ph idx="1"/>
          </p:nvPr>
        </p:nvSpPr>
        <p:spPr>
          <a:xfrm>
            <a:off x="0" y="0"/>
            <a:ext cx="9144000" cy="6858000"/>
          </a:xfrm>
        </p:spPr>
        <p:txBody>
          <a:bodyPr/>
          <a:lstStyle/>
          <a:p>
            <a:r>
              <a:rPr lang="tr-TR" dirty="0"/>
              <a:t>f) İşletmelerle işbirliği yaparak, öğrencilerin mesleki eğitiminden sorumlu usta öğretici veya eğitici personelin yetiştirilmesi için iş pedagojisi kursları açmak, başarılı olanlara "Usta Öğretici" belgesi vermek, bununla ilgili kayıtları tutmak, </a:t>
            </a:r>
          </a:p>
          <a:p>
            <a:r>
              <a:rPr lang="tr-TR" dirty="0"/>
              <a:t>g) İşletmelerde görevli usta öğretici ve eğitici personelin hizmet içi eğitiminde, okul/kurumun personel ve diğer imkânlarıyla yardımcı olmak, </a:t>
            </a:r>
          </a:p>
          <a:p>
            <a:r>
              <a:rPr lang="tr-TR" dirty="0"/>
              <a:t>ğ) İşletmelerde yapılan mesleki eğitimde amaçlanan hedeflere ulaşılması için işletme yetkilileri ile işbirliği yaparak eğitimle ilgili gerekli önlemleri almak, </a:t>
            </a:r>
          </a:p>
          <a:p>
            <a:r>
              <a:rPr lang="tr-TR" dirty="0"/>
              <a:t>h) Okul müdürü veya koordinatör müdür yardımcısının değişmesi durumunda ilgili işletmeyi bilgilendirmek, </a:t>
            </a:r>
          </a:p>
          <a:p>
            <a:r>
              <a:rPr lang="tr-TR" dirty="0"/>
              <a:t>ı) İşletme yetkilileriyle yapılan toplantılara başkanlık yapmaktır. </a:t>
            </a:r>
          </a:p>
        </p:txBody>
      </p:sp>
    </p:spTree>
    <p:extLst>
      <p:ext uri="{BB962C8B-B14F-4D97-AF65-F5344CB8AC3E}">
        <p14:creationId xmlns:p14="http://schemas.microsoft.com/office/powerpoint/2010/main" val="35475510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53F00F0-8E5E-4C09-8B49-9E12EC67F824}"/>
              </a:ext>
            </a:extLst>
          </p:cNvPr>
          <p:cNvSpPr>
            <a:spLocks noGrp="1"/>
          </p:cNvSpPr>
          <p:nvPr>
            <p:ph idx="1"/>
          </p:nvPr>
        </p:nvSpPr>
        <p:spPr>
          <a:xfrm>
            <a:off x="0" y="0"/>
            <a:ext cx="9144000" cy="6858000"/>
          </a:xfrm>
        </p:spPr>
        <p:txBody>
          <a:bodyPr>
            <a:normAutofit lnSpcReduction="10000"/>
          </a:bodyPr>
          <a:lstStyle/>
          <a:p>
            <a:r>
              <a:rPr lang="tr-TR" b="1" dirty="0"/>
              <a:t>Öğrencilerin görev ve sorumlulukları </a:t>
            </a:r>
            <a:endParaRPr lang="tr-TR" dirty="0"/>
          </a:p>
          <a:p>
            <a:r>
              <a:rPr lang="tr-TR" b="1" dirty="0"/>
              <a:t>MADDE 19</a:t>
            </a:r>
            <a:r>
              <a:rPr lang="tr-TR" dirty="0"/>
              <a:t>- (1) Millî Eğitim Bakanlığı Ortaöğretim Kurumları Yönetmeliğinin 36, 124, 126 ve 147 </a:t>
            </a:r>
            <a:r>
              <a:rPr lang="tr-TR" dirty="0" err="1"/>
              <a:t>nci</a:t>
            </a:r>
            <a:r>
              <a:rPr lang="tr-TR" dirty="0"/>
              <a:t> maddelerine göre işletmede mesleki eğitim gören/staj yapan öğrencinin görev ve sorumlulukları: </a:t>
            </a:r>
          </a:p>
          <a:p>
            <a:r>
              <a:rPr lang="tr-TR" dirty="0"/>
              <a:t>a) İş yerinin şartlarına, kılık-kıyafet ve çalışma düzenine uymak, </a:t>
            </a:r>
          </a:p>
          <a:p>
            <a:r>
              <a:rPr lang="tr-TR" dirty="0"/>
              <a:t>b) Üretim ve hizmetle ilgili gizlilik gerektiren konular ile kişilere ait özel bilgileri başkalarıyla paylaşmamak, </a:t>
            </a:r>
          </a:p>
          <a:p>
            <a:r>
              <a:rPr lang="tr-TR" dirty="0"/>
              <a:t>c) Sendikal etkinliklere katılmamak, </a:t>
            </a:r>
          </a:p>
          <a:p>
            <a:r>
              <a:rPr lang="tr-TR" dirty="0"/>
              <a:t>ç) Eğitime düzenli olarak devam etmek, </a:t>
            </a:r>
          </a:p>
          <a:p>
            <a:r>
              <a:rPr lang="tr-TR" dirty="0"/>
              <a:t>d) Mesleki eğitim ile ilgili iş dosyası tutmak, </a:t>
            </a:r>
          </a:p>
          <a:p>
            <a:r>
              <a:rPr lang="tr-TR" dirty="0"/>
              <a:t>e) Staja devam edenler için staj dosyası tutmak, </a:t>
            </a:r>
          </a:p>
          <a:p>
            <a:r>
              <a:rPr lang="tr-TR" dirty="0"/>
              <a:t>e) İşletmede mesleki eğitim yaptığı günlerde devamsızlık yaptığı süreye ilişkin özür belgesi veya yazılı veli beyanını özür gününü takip eden </a:t>
            </a:r>
            <a:r>
              <a:rPr lang="tr-TR" u="sng" dirty="0">
                <a:solidFill>
                  <a:srgbClr val="FF0000"/>
                </a:solidFill>
              </a:rPr>
              <a:t>en geç beş iş günü </a:t>
            </a:r>
            <a:r>
              <a:rPr lang="tr-TR" dirty="0"/>
              <a:t>içinde okul/kurum müdürlüğüne teslim etmektir. </a:t>
            </a:r>
          </a:p>
        </p:txBody>
      </p:sp>
    </p:spTree>
    <p:extLst>
      <p:ext uri="{BB962C8B-B14F-4D97-AF65-F5344CB8AC3E}">
        <p14:creationId xmlns:p14="http://schemas.microsoft.com/office/powerpoint/2010/main" val="33799944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53F00F0-8E5E-4C09-8B49-9E12EC67F824}"/>
              </a:ext>
            </a:extLst>
          </p:cNvPr>
          <p:cNvSpPr>
            <a:spLocks noGrp="1"/>
          </p:cNvSpPr>
          <p:nvPr>
            <p:ph idx="1"/>
          </p:nvPr>
        </p:nvSpPr>
        <p:spPr>
          <a:xfrm>
            <a:off x="0" y="0"/>
            <a:ext cx="9144000" cy="6858000"/>
          </a:xfrm>
        </p:spPr>
        <p:txBody>
          <a:bodyPr/>
          <a:lstStyle/>
          <a:p>
            <a:r>
              <a:rPr lang="tr-TR" b="1" dirty="0"/>
              <a:t>DİĞER HUSUSLAR </a:t>
            </a:r>
            <a:endParaRPr lang="tr-TR" dirty="0"/>
          </a:p>
          <a:p>
            <a:r>
              <a:rPr lang="tr-TR" b="1" dirty="0"/>
              <a:t>Hüküm bulunmayan hâller </a:t>
            </a:r>
            <a:endParaRPr lang="tr-TR" dirty="0"/>
          </a:p>
          <a:p>
            <a:r>
              <a:rPr lang="tr-TR" b="1" dirty="0"/>
              <a:t>MADDE 20</a:t>
            </a:r>
            <a:r>
              <a:rPr lang="tr-TR" dirty="0"/>
              <a:t>- (1) İşletmede mesleki eğitim gören veya staj yapan öğrenciler hakkında; bu sözleşmede yer almayan diğer hususlarda Millî Eğitim Bakanlığı Ortaöğretim Kurumları Yönetmeliği ve ilgili diğer mevzuat hükümlerine göre işlem yapılır. </a:t>
            </a:r>
          </a:p>
          <a:p>
            <a:r>
              <a:rPr lang="tr-TR" b="1" dirty="0"/>
              <a:t>İşverenin değişmesi </a:t>
            </a:r>
            <a:endParaRPr lang="tr-TR" dirty="0"/>
          </a:p>
          <a:p>
            <a:r>
              <a:rPr lang="tr-TR" b="1" dirty="0"/>
              <a:t>MADDE 21</a:t>
            </a:r>
            <a:r>
              <a:rPr lang="tr-TR" dirty="0"/>
              <a:t>- (1) İşverenin değişmesi halinde, yeni işveren aynı mesleği/üretimi sürdürüyorsa sözleşme yenilenir. </a:t>
            </a:r>
          </a:p>
          <a:p>
            <a:r>
              <a:rPr lang="tr-TR" b="1" dirty="0"/>
              <a:t>Öğrencinin okul/kurumunun değişmesi </a:t>
            </a:r>
            <a:endParaRPr lang="tr-TR" dirty="0"/>
          </a:p>
          <a:p>
            <a:r>
              <a:rPr lang="tr-TR" b="1" dirty="0"/>
              <a:t>MADDE 22</a:t>
            </a:r>
            <a:r>
              <a:rPr lang="tr-TR" dirty="0"/>
              <a:t>- (1) Öğrencinin aynı yerleşim yerinde okul/kurumunu değiştirmesi durumunda mesleki eğitimine aynı iş yerinde devam eder. Bu durumda, okul/kurum müdürlüğünce sözleşmenin yenilenmesi sağlanır. </a:t>
            </a:r>
          </a:p>
        </p:txBody>
      </p:sp>
    </p:spTree>
    <p:extLst>
      <p:ext uri="{BB962C8B-B14F-4D97-AF65-F5344CB8AC3E}">
        <p14:creationId xmlns:p14="http://schemas.microsoft.com/office/powerpoint/2010/main" val="18880483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53F00F0-8E5E-4C09-8B49-9E12EC67F824}"/>
              </a:ext>
            </a:extLst>
          </p:cNvPr>
          <p:cNvSpPr>
            <a:spLocks noGrp="1"/>
          </p:cNvSpPr>
          <p:nvPr>
            <p:ph idx="1"/>
          </p:nvPr>
        </p:nvSpPr>
        <p:spPr>
          <a:xfrm>
            <a:off x="0" y="0"/>
            <a:ext cx="9144000" cy="6858000"/>
          </a:xfrm>
        </p:spPr>
        <p:txBody>
          <a:bodyPr/>
          <a:lstStyle/>
          <a:p>
            <a:r>
              <a:rPr lang="tr-TR" b="1" dirty="0"/>
              <a:t>Öğrenciye sağlanacak haklar </a:t>
            </a:r>
            <a:endParaRPr lang="tr-TR" dirty="0"/>
          </a:p>
          <a:p>
            <a:r>
              <a:rPr lang="tr-TR" b="1" dirty="0"/>
              <a:t>MADDE 23</a:t>
            </a:r>
            <a:r>
              <a:rPr lang="tr-TR" dirty="0"/>
              <a:t>- (1) İşletme tarafından öğrenci aşağıdaki sosyal haklardan yararlandırılacaktır. </a:t>
            </a:r>
          </a:p>
          <a:p>
            <a:r>
              <a:rPr lang="tr-TR" dirty="0"/>
              <a:t>□ Öğle yemeği </a:t>
            </a:r>
          </a:p>
          <a:p>
            <a:r>
              <a:rPr lang="tr-TR" dirty="0"/>
              <a:t>□ Ulaşım </a:t>
            </a:r>
          </a:p>
          <a:p>
            <a:r>
              <a:rPr lang="tr-TR" dirty="0"/>
              <a:t>□ Barınma </a:t>
            </a:r>
          </a:p>
          <a:p>
            <a:r>
              <a:rPr lang="tr-TR" dirty="0"/>
              <a:t>Diğer : ………………………………………………………………………………………………….. </a:t>
            </a:r>
          </a:p>
        </p:txBody>
      </p:sp>
    </p:spTree>
    <p:extLst>
      <p:ext uri="{BB962C8B-B14F-4D97-AF65-F5344CB8AC3E}">
        <p14:creationId xmlns:p14="http://schemas.microsoft.com/office/powerpoint/2010/main" val="32757358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0" y="1"/>
            <a:ext cx="9144000" cy="548679"/>
          </a:xfrm>
        </p:spPr>
        <p:txBody>
          <a:bodyPr>
            <a:normAutofit fontScale="90000"/>
          </a:bodyPr>
          <a:lstStyle/>
          <a:p>
            <a:pPr eaLnBrk="1" hangingPunct="1"/>
            <a:r>
              <a:rPr lang="tr-TR" b="1" u="sng" dirty="0">
                <a:effectLst>
                  <a:outerShdw blurRad="38100" dist="38100" dir="2700000" algn="tl">
                    <a:srgbClr val="000000">
                      <a:alpha val="43137"/>
                    </a:srgbClr>
                  </a:outerShdw>
                </a:effectLst>
              </a:rPr>
              <a:t>SÖZLEŞMENİN FESHİ</a:t>
            </a:r>
          </a:p>
        </p:txBody>
      </p:sp>
      <p:sp>
        <p:nvSpPr>
          <p:cNvPr id="94211" name="Rectangle 3"/>
          <p:cNvSpPr>
            <a:spLocks noGrp="1" noChangeArrowheads="1"/>
          </p:cNvSpPr>
          <p:nvPr>
            <p:ph idx="1"/>
          </p:nvPr>
        </p:nvSpPr>
        <p:spPr>
          <a:xfrm>
            <a:off x="0" y="692696"/>
            <a:ext cx="9144000" cy="6165304"/>
          </a:xfrm>
        </p:spPr>
        <p:txBody>
          <a:bodyPr>
            <a:normAutofit fontScale="92500"/>
          </a:bodyPr>
          <a:lstStyle/>
          <a:p>
            <a:r>
              <a:rPr lang="tr-TR" b="1" dirty="0"/>
              <a:t>MADDE 24</a:t>
            </a:r>
            <a:r>
              <a:rPr lang="tr-TR" dirty="0"/>
              <a:t>- (1) Sözleşme; </a:t>
            </a:r>
          </a:p>
          <a:p>
            <a:r>
              <a:rPr lang="tr-TR" dirty="0"/>
              <a:t>a) İş yerinin çeşitli sebeplerle kapatılması, </a:t>
            </a:r>
          </a:p>
          <a:p>
            <a:r>
              <a:rPr lang="tr-TR" dirty="0"/>
              <a:t>b) İşyerindeki usta öğretici/eğitici personelin işten ayrılması ve işyerinde başka usta öğretici/eğitici personelin bulunmaması, </a:t>
            </a:r>
          </a:p>
          <a:p>
            <a:endParaRPr lang="tr-TR" dirty="0"/>
          </a:p>
          <a:p>
            <a:r>
              <a:rPr lang="tr-TR" dirty="0"/>
              <a:t>c) İş yeri sahibinin değişmesi halinde yeni iş yerinin aynı mesleği/ üretimi sürdürememesi, </a:t>
            </a:r>
          </a:p>
          <a:p>
            <a:r>
              <a:rPr lang="tr-TR" dirty="0"/>
              <a:t>ç) Öğrenciye bakmakla yükümlü olanın ikametini değiştirmesi nedeniyle öğrencinin ulaşımını sağlayamayacağına dair yazılı beyanı, </a:t>
            </a:r>
          </a:p>
          <a:p>
            <a:r>
              <a:rPr lang="tr-TR" dirty="0"/>
              <a:t>d) Öğrencinin okul/kurum değiştirme veya örgün eğitim dışına çıkarma cezası alarak okul/kurumla ilişiğinin kesilmesi, </a:t>
            </a:r>
          </a:p>
          <a:p>
            <a:r>
              <a:rPr lang="tr-TR" dirty="0"/>
              <a:t>e) Sağlık durumunun işletmedeki eğitimden olumsuz etkilenmesi, </a:t>
            </a:r>
            <a:endParaRPr lang="tr-TR"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4210"/>
                                        </p:tgtEl>
                                        <p:attrNameLst>
                                          <p:attrName>style.visibility</p:attrName>
                                        </p:attrNameLst>
                                      </p:cBhvr>
                                      <p:to>
                                        <p:strVal val="visible"/>
                                      </p:to>
                                    </p:set>
                                    <p:animEffect transition="in" filter="dissolve">
                                      <p:cBhvr>
                                        <p:cTn id="7" dur="500"/>
                                        <p:tgtEl>
                                          <p:spTgt spid="942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4211">
                                            <p:txEl>
                                              <p:pRg st="0" end="0"/>
                                            </p:txEl>
                                          </p:spTgt>
                                        </p:tgtEl>
                                        <p:attrNameLst>
                                          <p:attrName>style.visibility</p:attrName>
                                        </p:attrNameLst>
                                      </p:cBhvr>
                                      <p:to>
                                        <p:strVal val="visible"/>
                                      </p:to>
                                    </p:set>
                                    <p:animEffect transition="in" filter="dissolve">
                                      <p:cBhvr>
                                        <p:cTn id="12" dur="500"/>
                                        <p:tgtEl>
                                          <p:spTgt spid="942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4211">
                                            <p:txEl>
                                              <p:pRg st="1" end="1"/>
                                            </p:txEl>
                                          </p:spTgt>
                                        </p:tgtEl>
                                        <p:attrNameLst>
                                          <p:attrName>style.visibility</p:attrName>
                                        </p:attrNameLst>
                                      </p:cBhvr>
                                      <p:to>
                                        <p:strVal val="visible"/>
                                      </p:to>
                                    </p:set>
                                    <p:animEffect transition="in" filter="dissolve">
                                      <p:cBhvr>
                                        <p:cTn id="17" dur="500"/>
                                        <p:tgtEl>
                                          <p:spTgt spid="942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4211">
                                            <p:txEl>
                                              <p:pRg st="2" end="2"/>
                                            </p:txEl>
                                          </p:spTgt>
                                        </p:tgtEl>
                                        <p:attrNameLst>
                                          <p:attrName>style.visibility</p:attrName>
                                        </p:attrNameLst>
                                      </p:cBhvr>
                                      <p:to>
                                        <p:strVal val="visible"/>
                                      </p:to>
                                    </p:set>
                                    <p:animEffect transition="in" filter="dissolve">
                                      <p:cBhvr>
                                        <p:cTn id="22" dur="500"/>
                                        <p:tgtEl>
                                          <p:spTgt spid="942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4211">
                                            <p:txEl>
                                              <p:pRg st="4" end="4"/>
                                            </p:txEl>
                                          </p:spTgt>
                                        </p:tgtEl>
                                        <p:attrNameLst>
                                          <p:attrName>style.visibility</p:attrName>
                                        </p:attrNameLst>
                                      </p:cBhvr>
                                      <p:to>
                                        <p:strVal val="visible"/>
                                      </p:to>
                                    </p:set>
                                    <p:animEffect transition="in" filter="dissolve">
                                      <p:cBhvr>
                                        <p:cTn id="27" dur="500"/>
                                        <p:tgtEl>
                                          <p:spTgt spid="942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4211">
                                            <p:txEl>
                                              <p:pRg st="5" end="5"/>
                                            </p:txEl>
                                          </p:spTgt>
                                        </p:tgtEl>
                                        <p:attrNameLst>
                                          <p:attrName>style.visibility</p:attrName>
                                        </p:attrNameLst>
                                      </p:cBhvr>
                                      <p:to>
                                        <p:strVal val="visible"/>
                                      </p:to>
                                    </p:set>
                                    <p:animEffect transition="in" filter="dissolve">
                                      <p:cBhvr>
                                        <p:cTn id="32" dur="500"/>
                                        <p:tgtEl>
                                          <p:spTgt spid="942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4211">
                                            <p:txEl>
                                              <p:pRg st="6" end="6"/>
                                            </p:txEl>
                                          </p:spTgt>
                                        </p:tgtEl>
                                        <p:attrNameLst>
                                          <p:attrName>style.visibility</p:attrName>
                                        </p:attrNameLst>
                                      </p:cBhvr>
                                      <p:to>
                                        <p:strVal val="visible"/>
                                      </p:to>
                                    </p:set>
                                    <p:animEffect transition="in" filter="dissolve">
                                      <p:cBhvr>
                                        <p:cTn id="37" dur="500"/>
                                        <p:tgtEl>
                                          <p:spTgt spid="9421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94211">
                                            <p:txEl>
                                              <p:pRg st="7" end="7"/>
                                            </p:txEl>
                                          </p:spTgt>
                                        </p:tgtEl>
                                        <p:attrNameLst>
                                          <p:attrName>style.visibility</p:attrName>
                                        </p:attrNameLst>
                                      </p:cBhvr>
                                      <p:to>
                                        <p:strVal val="visible"/>
                                      </p:to>
                                    </p:set>
                                    <p:animEffect transition="in" filter="dissolve">
                                      <p:cBhvr>
                                        <p:cTn id="42" dur="500"/>
                                        <p:tgtEl>
                                          <p:spTgt spid="942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p:bldP spid="94211" grpId="0" build="p"/>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0" y="1"/>
            <a:ext cx="9144000" cy="548679"/>
          </a:xfrm>
        </p:spPr>
        <p:txBody>
          <a:bodyPr>
            <a:normAutofit fontScale="90000"/>
          </a:bodyPr>
          <a:lstStyle/>
          <a:p>
            <a:pPr eaLnBrk="1" hangingPunct="1"/>
            <a:r>
              <a:rPr lang="tr-TR" b="1" u="sng" dirty="0">
                <a:effectLst>
                  <a:outerShdw blurRad="38100" dist="38100" dir="2700000" algn="tl">
                    <a:srgbClr val="000000">
                      <a:alpha val="43137"/>
                    </a:srgbClr>
                  </a:outerShdw>
                </a:effectLst>
              </a:rPr>
              <a:t>SÖZLEŞMENİN FESHİ</a:t>
            </a:r>
          </a:p>
        </p:txBody>
      </p:sp>
      <p:sp>
        <p:nvSpPr>
          <p:cNvPr id="94211" name="Rectangle 3"/>
          <p:cNvSpPr>
            <a:spLocks noGrp="1" noChangeArrowheads="1"/>
          </p:cNvSpPr>
          <p:nvPr>
            <p:ph idx="1"/>
          </p:nvPr>
        </p:nvSpPr>
        <p:spPr>
          <a:xfrm>
            <a:off x="0" y="692696"/>
            <a:ext cx="9144000" cy="6165304"/>
          </a:xfrm>
        </p:spPr>
        <p:txBody>
          <a:bodyPr/>
          <a:lstStyle/>
          <a:p>
            <a:r>
              <a:rPr lang="tr-TR" dirty="0"/>
              <a:t>f) Öğretim yılı sonunda öğrencinin veya işletmenin durumunda değişiklik olması, </a:t>
            </a:r>
          </a:p>
          <a:p>
            <a:r>
              <a:rPr lang="tr-TR" dirty="0"/>
              <a:t>g) İşletmelerde grev ve lokavt uygulaması olması, </a:t>
            </a:r>
          </a:p>
          <a:p>
            <a:r>
              <a:rPr lang="tr-TR" dirty="0"/>
              <a:t>ğ) Deprem, yangın ve sel gibi afetler, </a:t>
            </a:r>
          </a:p>
          <a:p>
            <a:r>
              <a:rPr lang="tr-TR" dirty="0"/>
              <a:t>h) Taraflardan birinin yükümlülüklerini yerine getirmemesi, </a:t>
            </a:r>
          </a:p>
          <a:p>
            <a:r>
              <a:rPr lang="tr-TR" dirty="0"/>
              <a:t>hallerinde tek taraflı olarak feshedilir. Fesih durumu, sözleşmenin feshi tarihinden itibaren </a:t>
            </a:r>
            <a:r>
              <a:rPr lang="tr-TR" u="sng" dirty="0">
                <a:solidFill>
                  <a:srgbClr val="FF0000"/>
                </a:solidFill>
              </a:rPr>
              <a:t>3 iş günü içinde </a:t>
            </a:r>
            <a:r>
              <a:rPr lang="tr-TR" dirty="0"/>
              <a:t>ilgili okul/kurum müdürlüğüne yazılı olarak bildirilir. (3308 sayılı Kanun madde 22, Millî Eğitim Bakanlığı Ortaöğretim Kurumları Yönetmeliği, madde 133). </a:t>
            </a:r>
          </a:p>
          <a:p>
            <a:pPr lvl="0">
              <a:buFont typeface="Wingdings" panose="05000000000000000000" pitchFamily="2" charset="2"/>
              <a:buChar char="§"/>
            </a:pPr>
            <a:r>
              <a:rPr lang="tr-TR" sz="2400" dirty="0"/>
              <a:t> Çırak  öğrenciler okula </a:t>
            </a:r>
            <a:r>
              <a:rPr lang="tr-TR" sz="2400" u="sng" dirty="0">
                <a:solidFill>
                  <a:srgbClr val="FF0000"/>
                </a:solidFill>
              </a:rPr>
              <a:t>7 gün </a:t>
            </a:r>
            <a:r>
              <a:rPr lang="tr-TR" sz="2400" dirty="0"/>
              <a:t>gelmezse devamsızlıktan kalır?</a:t>
            </a:r>
          </a:p>
          <a:p>
            <a:endParaRPr lang="tr-TR" sz="2400" dirty="0"/>
          </a:p>
        </p:txBody>
      </p:sp>
    </p:spTree>
    <p:extLst>
      <p:ext uri="{BB962C8B-B14F-4D97-AF65-F5344CB8AC3E}">
        <p14:creationId xmlns:p14="http://schemas.microsoft.com/office/powerpoint/2010/main" val="1211245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4210"/>
                                        </p:tgtEl>
                                        <p:attrNameLst>
                                          <p:attrName>style.visibility</p:attrName>
                                        </p:attrNameLst>
                                      </p:cBhvr>
                                      <p:to>
                                        <p:strVal val="visible"/>
                                      </p:to>
                                    </p:set>
                                    <p:animEffect transition="in" filter="dissolve">
                                      <p:cBhvr>
                                        <p:cTn id="7" dur="500"/>
                                        <p:tgtEl>
                                          <p:spTgt spid="942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4211">
                                            <p:txEl>
                                              <p:pRg st="0" end="0"/>
                                            </p:txEl>
                                          </p:spTgt>
                                        </p:tgtEl>
                                        <p:attrNameLst>
                                          <p:attrName>style.visibility</p:attrName>
                                        </p:attrNameLst>
                                      </p:cBhvr>
                                      <p:to>
                                        <p:strVal val="visible"/>
                                      </p:to>
                                    </p:set>
                                    <p:animEffect transition="in" filter="dissolve">
                                      <p:cBhvr>
                                        <p:cTn id="12" dur="500"/>
                                        <p:tgtEl>
                                          <p:spTgt spid="942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4211">
                                            <p:txEl>
                                              <p:pRg st="1" end="1"/>
                                            </p:txEl>
                                          </p:spTgt>
                                        </p:tgtEl>
                                        <p:attrNameLst>
                                          <p:attrName>style.visibility</p:attrName>
                                        </p:attrNameLst>
                                      </p:cBhvr>
                                      <p:to>
                                        <p:strVal val="visible"/>
                                      </p:to>
                                    </p:set>
                                    <p:animEffect transition="in" filter="dissolve">
                                      <p:cBhvr>
                                        <p:cTn id="17" dur="500"/>
                                        <p:tgtEl>
                                          <p:spTgt spid="942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4211">
                                            <p:txEl>
                                              <p:pRg st="2" end="2"/>
                                            </p:txEl>
                                          </p:spTgt>
                                        </p:tgtEl>
                                        <p:attrNameLst>
                                          <p:attrName>style.visibility</p:attrName>
                                        </p:attrNameLst>
                                      </p:cBhvr>
                                      <p:to>
                                        <p:strVal val="visible"/>
                                      </p:to>
                                    </p:set>
                                    <p:animEffect transition="in" filter="dissolve">
                                      <p:cBhvr>
                                        <p:cTn id="22" dur="500"/>
                                        <p:tgtEl>
                                          <p:spTgt spid="942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4211">
                                            <p:txEl>
                                              <p:pRg st="3" end="3"/>
                                            </p:txEl>
                                          </p:spTgt>
                                        </p:tgtEl>
                                        <p:attrNameLst>
                                          <p:attrName>style.visibility</p:attrName>
                                        </p:attrNameLst>
                                      </p:cBhvr>
                                      <p:to>
                                        <p:strVal val="visible"/>
                                      </p:to>
                                    </p:set>
                                    <p:animEffect transition="in" filter="dissolve">
                                      <p:cBhvr>
                                        <p:cTn id="27" dur="500"/>
                                        <p:tgtEl>
                                          <p:spTgt spid="9421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4211">
                                            <p:txEl>
                                              <p:pRg st="4" end="4"/>
                                            </p:txEl>
                                          </p:spTgt>
                                        </p:tgtEl>
                                        <p:attrNameLst>
                                          <p:attrName>style.visibility</p:attrName>
                                        </p:attrNameLst>
                                      </p:cBhvr>
                                      <p:to>
                                        <p:strVal val="visible"/>
                                      </p:to>
                                    </p:set>
                                    <p:animEffect transition="in" filter="dissolve">
                                      <p:cBhvr>
                                        <p:cTn id="32" dur="500"/>
                                        <p:tgtEl>
                                          <p:spTgt spid="9421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4211">
                                            <p:txEl>
                                              <p:pRg st="5" end="5"/>
                                            </p:txEl>
                                          </p:spTgt>
                                        </p:tgtEl>
                                        <p:attrNameLst>
                                          <p:attrName>style.visibility</p:attrName>
                                        </p:attrNameLst>
                                      </p:cBhvr>
                                      <p:to>
                                        <p:strVal val="visible"/>
                                      </p:to>
                                    </p:set>
                                    <p:animEffect transition="in" filter="dissolve">
                                      <p:cBhvr>
                                        <p:cTn id="37" dur="500"/>
                                        <p:tgtEl>
                                          <p:spTgt spid="942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p:bldP spid="94211" grpId="0" build="p"/>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idx="1"/>
          </p:nvPr>
        </p:nvSpPr>
        <p:spPr>
          <a:xfrm>
            <a:off x="0" y="677108"/>
            <a:ext cx="9144000" cy="6180892"/>
          </a:xfrm>
        </p:spPr>
        <p:txBody>
          <a:bodyPr/>
          <a:lstStyle/>
          <a:p>
            <a:pPr marL="0" indent="0" eaLnBrk="1" hangingPunct="1">
              <a:lnSpc>
                <a:spcPct val="80000"/>
              </a:lnSpc>
              <a:buNone/>
            </a:pPr>
            <a:endParaRPr lang="tr-TR" sz="2400" b="1" dirty="0"/>
          </a:p>
          <a:p>
            <a:r>
              <a:rPr lang="tr-TR" b="1" dirty="0"/>
              <a:t>Yürürlük </a:t>
            </a:r>
            <a:endParaRPr lang="tr-TR" dirty="0"/>
          </a:p>
          <a:p>
            <a:r>
              <a:rPr lang="tr-TR" b="1" dirty="0"/>
              <a:t>MADDE 25</a:t>
            </a:r>
            <a:r>
              <a:rPr lang="tr-TR" dirty="0"/>
              <a:t>- (1) .../.../...... tarihinde yürürlüğe girmek üzere taraflarca imzalanan bu sözleşme öğrencinin mesleki eğitimini/stajını tamamladığı tarihe kadar geçerlidir. </a:t>
            </a:r>
          </a:p>
          <a:p>
            <a:r>
              <a:rPr lang="tr-TR" b="1" dirty="0"/>
              <a:t>Saklanma süresi </a:t>
            </a:r>
            <a:endParaRPr lang="tr-TR" dirty="0"/>
          </a:p>
          <a:p>
            <a:r>
              <a:rPr lang="tr-TR" b="1" dirty="0"/>
              <a:t>MADDE 26</a:t>
            </a:r>
            <a:r>
              <a:rPr lang="tr-TR" dirty="0"/>
              <a:t>- Sözleşme, okul/kurum müdürlüklerince öğrenci dosyasında süresiz saklanır. </a:t>
            </a:r>
            <a:endParaRPr lang="tr-TR" sz="2400" b="1" dirty="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ORTA ÖĞRETİM KURUMLARI YÖNETMELİĞİ</a:t>
            </a:r>
          </a:p>
        </p:txBody>
      </p:sp>
      <p:sp>
        <p:nvSpPr>
          <p:cNvPr id="3" name="2 İçerik Yer Tutucusu"/>
          <p:cNvSpPr>
            <a:spLocks noGrp="1"/>
          </p:cNvSpPr>
          <p:nvPr>
            <p:ph idx="1"/>
          </p:nvPr>
        </p:nvSpPr>
        <p:spPr/>
        <p:txBody>
          <a:bodyPr>
            <a:normAutofit fontScale="70000" lnSpcReduction="20000"/>
          </a:bodyPr>
          <a:lstStyle/>
          <a:p>
            <a:r>
              <a:rPr lang="tr-TR" sz="6600" dirty="0"/>
              <a:t>İşletmelerde aynı meslek alan/dalında beceri eğitimi gören </a:t>
            </a:r>
            <a:r>
              <a:rPr lang="tr-TR" sz="6600" u="sng" dirty="0">
                <a:solidFill>
                  <a:srgbClr val="FF0000"/>
                </a:solidFill>
              </a:rPr>
              <a:t>en fazla 12 kişiden </a:t>
            </a:r>
            <a:r>
              <a:rPr lang="tr-TR" sz="6600" dirty="0"/>
              <a:t>oluşan öğrenci grubu için işletme tarafından </a:t>
            </a:r>
            <a:r>
              <a:rPr lang="tr-TR" sz="6600" u="sng" dirty="0">
                <a:solidFill>
                  <a:srgbClr val="FF0000"/>
                </a:solidFill>
              </a:rPr>
              <a:t>en az bir </a:t>
            </a:r>
            <a:r>
              <a:rPr lang="tr-TR" sz="6600" dirty="0"/>
              <a:t>eğitici personel veya usta öğretici görevlendirilir </a:t>
            </a: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pPr marL="0" indent="0">
              <a:buNone/>
            </a:pPr>
            <a:r>
              <a:rPr lang="tr-TR" sz="1800" b="1" dirty="0"/>
              <a:t>Çıraklık ve Mesleki Eğitim İlkeleri</a:t>
            </a:r>
            <a:endParaRPr lang="tr-TR" sz="1800" dirty="0"/>
          </a:p>
          <a:p>
            <a:pPr marL="0" lvl="0" indent="0">
              <a:buNone/>
            </a:pPr>
            <a:r>
              <a:rPr lang="tr-TR" sz="1800" dirty="0"/>
              <a:t>1- 3308 sayılı Mesleki Eğitim Kanunu hükümlerine göre yapılan Çıraklık Eğitiminde olması gereken en az öğrenim seviyesi nedir?</a:t>
            </a:r>
          </a:p>
          <a:p>
            <a:pPr marL="0" indent="0">
              <a:buNone/>
            </a:pPr>
            <a:r>
              <a:rPr lang="tr-TR" sz="1800" dirty="0">
                <a:solidFill>
                  <a:srgbClr val="FF0000"/>
                </a:solidFill>
              </a:rPr>
              <a:t>a</a:t>
            </a:r>
            <a:r>
              <a:rPr lang="tr-TR" sz="1800" dirty="0"/>
              <a:t>) İlköğretim     b) Okuryazar     c)Lise         d) Üniversite</a:t>
            </a:r>
          </a:p>
          <a:p>
            <a:pPr marL="0" indent="0">
              <a:buNone/>
            </a:pPr>
            <a:r>
              <a:rPr lang="tr-TR" sz="1800" dirty="0"/>
              <a:t> </a:t>
            </a:r>
          </a:p>
          <a:p>
            <a:pPr marL="0" lvl="0" indent="0">
              <a:buNone/>
            </a:pPr>
            <a:r>
              <a:rPr lang="tr-TR" sz="1800" dirty="0"/>
              <a:t>2- Çırağa yaşına uygun asgari ücretin en az % kaçı ücret ödenir.</a:t>
            </a:r>
          </a:p>
          <a:p>
            <a:pPr marL="0" indent="0">
              <a:buNone/>
            </a:pPr>
            <a:r>
              <a:rPr lang="tr-TR" sz="1800" dirty="0"/>
              <a:t>a) % 20                </a:t>
            </a:r>
            <a:r>
              <a:rPr lang="tr-TR" sz="1800" dirty="0">
                <a:solidFill>
                  <a:srgbClr val="FF0000"/>
                </a:solidFill>
              </a:rPr>
              <a:t>b</a:t>
            </a:r>
            <a:r>
              <a:rPr lang="tr-TR" sz="1800" dirty="0"/>
              <a:t>) % 30           c) % 40             d) % 50</a:t>
            </a:r>
          </a:p>
          <a:p>
            <a:pPr marL="0" indent="0">
              <a:buNone/>
            </a:pPr>
            <a:r>
              <a:rPr lang="tr-TR" sz="1800" dirty="0"/>
              <a:t> </a:t>
            </a:r>
          </a:p>
          <a:p>
            <a:pPr marL="0" lvl="0" indent="0">
              <a:buNone/>
            </a:pPr>
            <a:r>
              <a:rPr lang="tr-TR" sz="1800" dirty="0"/>
              <a:t>3- Aşağıdakilerden hangisi Çıraklık Eğitiminin öğrencilere sağladığı faydalardan </a:t>
            </a:r>
            <a:r>
              <a:rPr lang="tr-TR" sz="1800" u="sng" dirty="0"/>
              <a:t>değildir?</a:t>
            </a:r>
            <a:endParaRPr lang="tr-TR" sz="1800" dirty="0"/>
          </a:p>
          <a:p>
            <a:pPr marL="0" indent="0">
              <a:buNone/>
            </a:pPr>
            <a:r>
              <a:rPr lang="tr-TR" sz="1800" dirty="0"/>
              <a:t>a) Hem çalışıp hem okuyabilmek           	 </a:t>
            </a:r>
          </a:p>
          <a:p>
            <a:pPr marL="0" indent="0">
              <a:buNone/>
            </a:pPr>
            <a:r>
              <a:rPr lang="tr-TR" sz="1800" dirty="0"/>
              <a:t>b) Askerlik işlemlerinin tecil edilmesi</a:t>
            </a:r>
          </a:p>
          <a:p>
            <a:pPr marL="0" indent="0">
              <a:buNone/>
            </a:pPr>
            <a:r>
              <a:rPr lang="tr-TR" sz="1800" dirty="0"/>
              <a:t>c) Sosyal güvenliklerinin sağlanması        	</a:t>
            </a:r>
          </a:p>
          <a:p>
            <a:pPr marL="0" indent="0">
              <a:buNone/>
            </a:pPr>
            <a:r>
              <a:rPr lang="tr-TR" sz="1800" dirty="0">
                <a:solidFill>
                  <a:srgbClr val="FF0000"/>
                </a:solidFill>
              </a:rPr>
              <a:t>d</a:t>
            </a:r>
            <a:r>
              <a:rPr lang="tr-TR" sz="1800" dirty="0"/>
              <a:t>) Kıdem Tazminatı ödenir.</a:t>
            </a:r>
          </a:p>
          <a:p>
            <a:pPr marL="0" lvl="0" indent="0">
              <a:buNone/>
            </a:pPr>
            <a:r>
              <a:rPr lang="tr-TR" sz="1800" dirty="0"/>
              <a:t>4- Çırak  öğrenciler okula kaç gün gelmezse devamsızlıktan kalır?</a:t>
            </a:r>
          </a:p>
          <a:p>
            <a:pPr marL="0" indent="0">
              <a:buNone/>
            </a:pPr>
            <a:r>
              <a:rPr lang="tr-TR" sz="1800" dirty="0"/>
              <a:t>a)  2             </a:t>
            </a:r>
            <a:r>
              <a:rPr lang="tr-TR" sz="1800" dirty="0">
                <a:solidFill>
                  <a:srgbClr val="FF0000"/>
                </a:solidFill>
              </a:rPr>
              <a:t>b</a:t>
            </a:r>
            <a:r>
              <a:rPr lang="tr-TR" sz="1800" dirty="0"/>
              <a:t>) 7            c) 5          d) 9    </a:t>
            </a:r>
          </a:p>
          <a:p>
            <a:pPr marL="0" indent="0">
              <a:buNone/>
            </a:pPr>
            <a:r>
              <a:rPr lang="tr-TR" sz="1800" dirty="0"/>
              <a:t> </a:t>
            </a:r>
          </a:p>
          <a:p>
            <a:pPr marL="0" lvl="0" indent="0">
              <a:buNone/>
            </a:pPr>
            <a:r>
              <a:rPr lang="tr-TR" sz="1800" dirty="0"/>
              <a:t>5- Sözleşme hükümleri gereği Çırak öğrencilere 1 yıl içerisinde verilmesi gereken ücretli izin süresi ne kadardır?</a:t>
            </a:r>
          </a:p>
          <a:p>
            <a:pPr marL="0" indent="0">
              <a:buNone/>
            </a:pPr>
            <a:r>
              <a:rPr lang="tr-TR" sz="1800" dirty="0"/>
              <a:t>a) 2 ay         b) 3 ay           </a:t>
            </a:r>
            <a:r>
              <a:rPr lang="tr-TR" sz="1800" dirty="0">
                <a:solidFill>
                  <a:srgbClr val="FF0000"/>
                </a:solidFill>
              </a:rPr>
              <a:t>c</a:t>
            </a:r>
            <a:r>
              <a:rPr lang="tr-TR" sz="1800" dirty="0"/>
              <a:t>) 1 ay  	  d ) 15 gün</a:t>
            </a:r>
          </a:p>
          <a:p>
            <a:pPr marL="0" indent="0">
              <a:buNone/>
            </a:pPr>
            <a:endParaRPr lang="tr-TR" dirty="0"/>
          </a:p>
        </p:txBody>
      </p:sp>
    </p:spTree>
    <p:extLst>
      <p:ext uri="{BB962C8B-B14F-4D97-AF65-F5344CB8AC3E}">
        <p14:creationId xmlns:p14="http://schemas.microsoft.com/office/powerpoint/2010/main" val="1549011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hangingPunct="1"/>
            <a:r>
              <a:rPr lang="tr-TR">
                <a:solidFill>
                  <a:srgbClr val="990099"/>
                </a:solidFill>
              </a:rPr>
              <a:t>ÇIRAKLIK VE MESLEKİ EĞİTİM İLKELERİ</a:t>
            </a:r>
          </a:p>
        </p:txBody>
      </p:sp>
      <p:sp>
        <p:nvSpPr>
          <p:cNvPr id="22531" name="Rectangle 3"/>
          <p:cNvSpPr>
            <a:spLocks noGrp="1" noChangeArrowheads="1"/>
          </p:cNvSpPr>
          <p:nvPr>
            <p:ph idx="1"/>
          </p:nvPr>
        </p:nvSpPr>
        <p:spPr>
          <a:xfrm>
            <a:off x="0" y="2492896"/>
            <a:ext cx="9144000" cy="4365104"/>
          </a:xfrm>
        </p:spPr>
        <p:txBody>
          <a:bodyPr>
            <a:normAutofit/>
          </a:bodyPr>
          <a:lstStyle/>
          <a:p>
            <a:pPr eaLnBrk="1" hangingPunct="1"/>
            <a:r>
              <a:rPr lang="tr-TR" sz="3600" dirty="0"/>
              <a:t>Endüstri ve çeşitli iş kollarında ihtiyaç duyulan ara insan gücünü ve kalifiye teknik elemanı; üretim ve hizmet içerisinde eğiterek yetiştirmeyi hedeflemektir.</a:t>
            </a:r>
          </a:p>
        </p:txBody>
      </p:sp>
      <p:sp>
        <p:nvSpPr>
          <p:cNvPr id="37892" name="Text Box 4"/>
          <p:cNvSpPr txBox="1">
            <a:spLocks noChangeArrowheads="1"/>
          </p:cNvSpPr>
          <p:nvPr/>
        </p:nvSpPr>
        <p:spPr bwMode="auto">
          <a:xfrm>
            <a:off x="1258888" y="4889500"/>
            <a:ext cx="6408737" cy="366713"/>
          </a:xfrm>
          <a:prstGeom prst="rect">
            <a:avLst/>
          </a:prstGeom>
          <a:noFill/>
          <a:ln w="9525">
            <a:noFill/>
            <a:miter lim="800000"/>
            <a:headEnd/>
            <a:tailEnd/>
          </a:ln>
        </p:spPr>
        <p:txBody>
          <a:bodyPr>
            <a:spAutoFit/>
          </a:bodyPr>
          <a:lstStyle/>
          <a:p>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2000"/>
                                        <p:tgtEl>
                                          <p:spTgt spid="2253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wipe(left)">
                                      <p:cBhvr>
                                        <p:cTn id="12" dur="500"/>
                                        <p:tgtEl>
                                          <p:spTgt spid="225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3" name="Text Box 7"/>
          <p:cNvSpPr txBox="1">
            <a:spLocks noChangeArrowheads="1"/>
          </p:cNvSpPr>
          <p:nvPr/>
        </p:nvSpPr>
        <p:spPr bwMode="auto">
          <a:xfrm>
            <a:off x="1042988" y="908050"/>
            <a:ext cx="7956550" cy="701675"/>
          </a:xfrm>
          <a:prstGeom prst="rect">
            <a:avLst/>
          </a:prstGeom>
          <a:noFill/>
          <a:ln w="9525">
            <a:noFill/>
            <a:miter lim="800000"/>
            <a:headEnd/>
            <a:tailEnd/>
          </a:ln>
        </p:spPr>
        <p:txBody>
          <a:bodyPr>
            <a:spAutoFit/>
          </a:bodyPr>
          <a:lstStyle/>
          <a:p>
            <a:pPr>
              <a:spcBef>
                <a:spcPct val="50000"/>
              </a:spcBef>
            </a:pPr>
            <a:r>
              <a:rPr lang="tr-TR" sz="2000"/>
              <a:t>ÇIRAKLIK VE MESLEKİ EĞİTİMİN BİR DÜZEN VE İNTİZAM İÇERİSİNDE YÜRÜTÜLMESİNİ SAĞLAYAN KANUN</a:t>
            </a:r>
          </a:p>
        </p:txBody>
      </p:sp>
      <p:sp>
        <p:nvSpPr>
          <p:cNvPr id="45064" name="Text Box 8"/>
          <p:cNvSpPr txBox="1">
            <a:spLocks noChangeArrowheads="1"/>
          </p:cNvSpPr>
          <p:nvPr/>
        </p:nvSpPr>
        <p:spPr bwMode="auto">
          <a:xfrm>
            <a:off x="539750" y="2276475"/>
            <a:ext cx="8604250" cy="3385542"/>
          </a:xfrm>
          <a:prstGeom prst="rect">
            <a:avLst/>
          </a:prstGeom>
          <a:noFill/>
          <a:ln w="9525">
            <a:noFill/>
            <a:miter lim="800000"/>
            <a:headEnd/>
            <a:tailEnd/>
          </a:ln>
        </p:spPr>
        <p:txBody>
          <a:bodyPr>
            <a:spAutoFit/>
          </a:bodyPr>
          <a:lstStyle/>
          <a:p>
            <a:pPr marL="342900" indent="-342900" algn="ctr"/>
            <a:r>
              <a:rPr lang="tr-TR" sz="6000" dirty="0">
                <a:solidFill>
                  <a:srgbClr val="EF4B5B"/>
                </a:solidFill>
              </a:rPr>
              <a:t>       3308</a:t>
            </a:r>
            <a:r>
              <a:rPr lang="tr-TR" sz="4400" dirty="0">
                <a:solidFill>
                  <a:srgbClr val="EF4B5B"/>
                </a:solidFill>
              </a:rPr>
              <a:t>  </a:t>
            </a:r>
            <a:r>
              <a:rPr lang="tr-TR" sz="2800" dirty="0"/>
              <a:t>Sayılı</a:t>
            </a:r>
          </a:p>
          <a:p>
            <a:pPr marL="342900" indent="-342900" algn="ctr"/>
            <a:r>
              <a:rPr lang="tr-TR" sz="4400" dirty="0">
                <a:solidFill>
                  <a:srgbClr val="EF4B5B"/>
                </a:solidFill>
              </a:rPr>
              <a:t>MESLEK EĞİTİMİ </a:t>
            </a:r>
          </a:p>
          <a:p>
            <a:pPr marL="342900" indent="-342900"/>
            <a:r>
              <a:rPr lang="tr-TR" sz="4400" dirty="0">
                <a:solidFill>
                  <a:srgbClr val="EF4B5B"/>
                </a:solidFill>
              </a:rPr>
              <a:t>                    KANUNU</a:t>
            </a:r>
          </a:p>
          <a:p>
            <a:pPr marL="342900" indent="-342900">
              <a:spcBef>
                <a:spcPct val="50000"/>
              </a:spcBef>
            </a:pPr>
            <a:endParaRPr lang="tr-TR" sz="4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45063"/>
                                        </p:tgtEl>
                                        <p:attrNameLst>
                                          <p:attrName>style.visibility</p:attrName>
                                        </p:attrNameLst>
                                      </p:cBhvr>
                                      <p:to>
                                        <p:strVal val="visible"/>
                                      </p:to>
                                    </p:set>
                                    <p:anim calcmode="discrete" valueType="clr">
                                      <p:cBhvr override="childStyle">
                                        <p:cTn id="7" dur="80"/>
                                        <p:tgtEl>
                                          <p:spTgt spid="4506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5063"/>
                                        </p:tgtEl>
                                        <p:attrNameLst>
                                          <p:attrName>fillcolor</p:attrName>
                                        </p:attrNameLst>
                                      </p:cBhvr>
                                      <p:tavLst>
                                        <p:tav tm="0">
                                          <p:val>
                                            <p:clrVal>
                                              <a:schemeClr val="accent2"/>
                                            </p:clrVal>
                                          </p:val>
                                        </p:tav>
                                        <p:tav tm="50000">
                                          <p:val>
                                            <p:clrVal>
                                              <a:schemeClr val="hlink"/>
                                            </p:clrVal>
                                          </p:val>
                                        </p:tav>
                                      </p:tavLst>
                                    </p:anim>
                                    <p:set>
                                      <p:cBhvr>
                                        <p:cTn id="9" dur="80"/>
                                        <p:tgtEl>
                                          <p:spTgt spid="45063"/>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6" presetClass="entr" presetSubtype="0" fill="hold" grpId="1" nodeType="clickEffect">
                                  <p:stCondLst>
                                    <p:cond delay="0"/>
                                  </p:stCondLst>
                                  <p:iterate type="lt">
                                    <p:tmPct val="10000"/>
                                  </p:iterate>
                                  <p:childTnLst>
                                    <p:set>
                                      <p:cBhvr>
                                        <p:cTn id="13" dur="1" fill="hold">
                                          <p:stCondLst>
                                            <p:cond delay="0"/>
                                          </p:stCondLst>
                                        </p:cTn>
                                        <p:tgtEl>
                                          <p:spTgt spid="45064"/>
                                        </p:tgtEl>
                                        <p:attrNameLst>
                                          <p:attrName>style.visibility</p:attrName>
                                        </p:attrNameLst>
                                      </p:cBhvr>
                                      <p:to>
                                        <p:strVal val="visible"/>
                                      </p:to>
                                    </p:set>
                                    <p:anim by="(-#ppt_w*2)" calcmode="lin" valueType="num">
                                      <p:cBhvr rctx="PPT">
                                        <p:cTn id="14" dur="500" autoRev="1" fill="hold">
                                          <p:stCondLst>
                                            <p:cond delay="0"/>
                                          </p:stCondLst>
                                        </p:cTn>
                                        <p:tgtEl>
                                          <p:spTgt spid="45064"/>
                                        </p:tgtEl>
                                        <p:attrNameLst>
                                          <p:attrName>ppt_w</p:attrName>
                                        </p:attrNameLst>
                                      </p:cBhvr>
                                    </p:anim>
                                    <p:anim by="(#ppt_w*0.50)" calcmode="lin" valueType="num">
                                      <p:cBhvr>
                                        <p:cTn id="15" dur="500" decel="50000" autoRev="1" fill="hold">
                                          <p:stCondLst>
                                            <p:cond delay="0"/>
                                          </p:stCondLst>
                                        </p:cTn>
                                        <p:tgtEl>
                                          <p:spTgt spid="45064"/>
                                        </p:tgtEl>
                                        <p:attrNameLst>
                                          <p:attrName>ppt_x</p:attrName>
                                        </p:attrNameLst>
                                      </p:cBhvr>
                                    </p:anim>
                                    <p:anim from="(-#ppt_h/2)" to="(#ppt_y)" calcmode="lin" valueType="num">
                                      <p:cBhvr>
                                        <p:cTn id="16" dur="1000" fill="hold">
                                          <p:stCondLst>
                                            <p:cond delay="0"/>
                                          </p:stCondLst>
                                        </p:cTn>
                                        <p:tgtEl>
                                          <p:spTgt spid="45064"/>
                                        </p:tgtEl>
                                        <p:attrNameLst>
                                          <p:attrName>ppt_y</p:attrName>
                                        </p:attrNameLst>
                                      </p:cBhvr>
                                    </p:anim>
                                    <p:animRot by="21600000">
                                      <p:cBhvr>
                                        <p:cTn id="17" dur="1000" fill="hold">
                                          <p:stCondLst>
                                            <p:cond delay="0"/>
                                          </p:stCondLst>
                                        </p:cTn>
                                        <p:tgtEl>
                                          <p:spTgt spid="45064"/>
                                        </p:tgtEl>
                                        <p:attrNameLst>
                                          <p:attrName>r</p:attrName>
                                        </p:attrNameLst>
                                      </p:cBhvr>
                                    </p:animRot>
                                  </p:childTnLst>
                                </p:cTn>
                              </p:par>
                            </p:childTnLst>
                          </p:cTn>
                        </p:par>
                        <p:par>
                          <p:cTn id="18" fill="hold">
                            <p:stCondLst>
                              <p:cond delay="3800"/>
                            </p:stCondLst>
                            <p:childTnLst>
                              <p:par>
                                <p:cTn id="19" presetID="26" presetClass="entr" presetSubtype="0" fill="hold" grpId="0" nodeType="afterEffect">
                                  <p:stCondLst>
                                    <p:cond delay="0"/>
                                  </p:stCondLst>
                                  <p:iterate type="lt">
                                    <p:tmPct val="0"/>
                                  </p:iterate>
                                  <p:childTnLst>
                                    <p:set>
                                      <p:cBhvr>
                                        <p:cTn id="20" dur="1" fill="hold">
                                          <p:stCondLst>
                                            <p:cond delay="0"/>
                                          </p:stCondLst>
                                        </p:cTn>
                                        <p:tgtEl>
                                          <p:spTgt spid="45064"/>
                                        </p:tgtEl>
                                        <p:attrNameLst>
                                          <p:attrName>style.visibility</p:attrName>
                                        </p:attrNameLst>
                                      </p:cBhvr>
                                      <p:to>
                                        <p:strVal val="visible"/>
                                      </p:to>
                                    </p:set>
                                    <p:animEffect transition="in" filter="wipe(down)">
                                      <p:cBhvr>
                                        <p:cTn id="21" dur="580">
                                          <p:stCondLst>
                                            <p:cond delay="0"/>
                                          </p:stCondLst>
                                        </p:cTn>
                                        <p:tgtEl>
                                          <p:spTgt spid="45064"/>
                                        </p:tgtEl>
                                      </p:cBhvr>
                                    </p:animEffect>
                                    <p:anim calcmode="lin" valueType="num">
                                      <p:cBhvr>
                                        <p:cTn id="22" dur="1822" tmFilter="0,0; 0.14,0.36; 0.43,0.73; 0.71,0.91; 1.0,1.0">
                                          <p:stCondLst>
                                            <p:cond delay="0"/>
                                          </p:stCondLst>
                                        </p:cTn>
                                        <p:tgtEl>
                                          <p:spTgt spid="45064"/>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45064"/>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45064"/>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45064"/>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45064"/>
                                        </p:tgtEl>
                                        <p:attrNameLst>
                                          <p:attrName>ppt_y</p:attrName>
                                        </p:attrNameLst>
                                      </p:cBhvr>
                                      <p:tavLst>
                                        <p:tav tm="0" fmla="#ppt_y-sin(pi*$)/81">
                                          <p:val>
                                            <p:fltVal val="0"/>
                                          </p:val>
                                        </p:tav>
                                        <p:tav tm="100000">
                                          <p:val>
                                            <p:fltVal val="1"/>
                                          </p:val>
                                        </p:tav>
                                      </p:tavLst>
                                    </p:anim>
                                    <p:animScale>
                                      <p:cBhvr>
                                        <p:cTn id="27" dur="26">
                                          <p:stCondLst>
                                            <p:cond delay="650"/>
                                          </p:stCondLst>
                                        </p:cTn>
                                        <p:tgtEl>
                                          <p:spTgt spid="45064"/>
                                        </p:tgtEl>
                                      </p:cBhvr>
                                      <p:to x="100000" y="60000"/>
                                    </p:animScale>
                                    <p:animScale>
                                      <p:cBhvr>
                                        <p:cTn id="28" dur="166" decel="50000">
                                          <p:stCondLst>
                                            <p:cond delay="676"/>
                                          </p:stCondLst>
                                        </p:cTn>
                                        <p:tgtEl>
                                          <p:spTgt spid="45064"/>
                                        </p:tgtEl>
                                      </p:cBhvr>
                                      <p:to x="100000" y="100000"/>
                                    </p:animScale>
                                    <p:animScale>
                                      <p:cBhvr>
                                        <p:cTn id="29" dur="26">
                                          <p:stCondLst>
                                            <p:cond delay="1312"/>
                                          </p:stCondLst>
                                        </p:cTn>
                                        <p:tgtEl>
                                          <p:spTgt spid="45064"/>
                                        </p:tgtEl>
                                      </p:cBhvr>
                                      <p:to x="100000" y="80000"/>
                                    </p:animScale>
                                    <p:animScale>
                                      <p:cBhvr>
                                        <p:cTn id="30" dur="166" decel="50000">
                                          <p:stCondLst>
                                            <p:cond delay="1338"/>
                                          </p:stCondLst>
                                        </p:cTn>
                                        <p:tgtEl>
                                          <p:spTgt spid="45064"/>
                                        </p:tgtEl>
                                      </p:cBhvr>
                                      <p:to x="100000" y="100000"/>
                                    </p:animScale>
                                    <p:animScale>
                                      <p:cBhvr>
                                        <p:cTn id="31" dur="26">
                                          <p:stCondLst>
                                            <p:cond delay="1642"/>
                                          </p:stCondLst>
                                        </p:cTn>
                                        <p:tgtEl>
                                          <p:spTgt spid="45064"/>
                                        </p:tgtEl>
                                      </p:cBhvr>
                                      <p:to x="100000" y="90000"/>
                                    </p:animScale>
                                    <p:animScale>
                                      <p:cBhvr>
                                        <p:cTn id="32" dur="166" decel="50000">
                                          <p:stCondLst>
                                            <p:cond delay="1668"/>
                                          </p:stCondLst>
                                        </p:cTn>
                                        <p:tgtEl>
                                          <p:spTgt spid="45064"/>
                                        </p:tgtEl>
                                      </p:cBhvr>
                                      <p:to x="100000" y="100000"/>
                                    </p:animScale>
                                    <p:animScale>
                                      <p:cBhvr>
                                        <p:cTn id="33" dur="26">
                                          <p:stCondLst>
                                            <p:cond delay="1808"/>
                                          </p:stCondLst>
                                        </p:cTn>
                                        <p:tgtEl>
                                          <p:spTgt spid="45064"/>
                                        </p:tgtEl>
                                      </p:cBhvr>
                                      <p:to x="100000" y="95000"/>
                                    </p:animScale>
                                    <p:animScale>
                                      <p:cBhvr>
                                        <p:cTn id="34" dur="166" decel="50000">
                                          <p:stCondLst>
                                            <p:cond delay="1834"/>
                                          </p:stCondLst>
                                        </p:cTn>
                                        <p:tgtEl>
                                          <p:spTgt spid="4506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3" grpId="0"/>
      <p:bldP spid="45064" grpId="0"/>
      <p:bldP spid="45064" grpId="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a:xfrm>
            <a:off x="-19051" y="34132"/>
            <a:ext cx="8893175" cy="647700"/>
          </a:xfrm>
        </p:spPr>
        <p:txBody>
          <a:bodyPr>
            <a:normAutofit/>
          </a:bodyPr>
          <a:lstStyle/>
          <a:p>
            <a:pPr algn="ctr" eaLnBrk="1" hangingPunct="1">
              <a:defRPr/>
            </a:pPr>
            <a:r>
              <a:rPr lang="tr-TR" sz="2700" dirty="0">
                <a:solidFill>
                  <a:schemeClr val="folHlink"/>
                </a:solidFill>
              </a:rPr>
              <a:t>3308 sayılı Mesleki ve Teknik Eğitim Kanunu</a:t>
            </a:r>
          </a:p>
        </p:txBody>
      </p:sp>
      <p:sp>
        <p:nvSpPr>
          <p:cNvPr id="54275" name="Rectangle 3"/>
          <p:cNvSpPr>
            <a:spLocks noGrp="1" noChangeArrowheads="1"/>
          </p:cNvSpPr>
          <p:nvPr>
            <p:ph type="subTitle" idx="1"/>
          </p:nvPr>
        </p:nvSpPr>
        <p:spPr>
          <a:xfrm>
            <a:off x="1" y="692150"/>
            <a:ext cx="9144000" cy="1752600"/>
          </a:xfrm>
        </p:spPr>
        <p:txBody>
          <a:bodyPr/>
          <a:lstStyle/>
          <a:p>
            <a:pPr eaLnBrk="1" hangingPunct="1">
              <a:defRPr/>
            </a:pPr>
            <a:r>
              <a:rPr lang="tr-TR" sz="2800" b="1" u="sng" dirty="0"/>
              <a:t>Bu Kanunun amacı</a:t>
            </a:r>
            <a:r>
              <a:rPr lang="tr-TR" sz="2800" u="sng" dirty="0"/>
              <a:t>;</a:t>
            </a:r>
            <a:r>
              <a:rPr lang="tr-TR" sz="2800" dirty="0"/>
              <a:t>  </a:t>
            </a:r>
            <a:r>
              <a:rPr lang="tr-TR" sz="2800" i="1" dirty="0"/>
              <a:t>çırak, kalfa ve ustaların eğitimi ile okullarda ve işletmelerde yapılacak meslekî eğitime ilişkin esasları düzenlemektir. </a:t>
            </a:r>
          </a:p>
        </p:txBody>
      </p:sp>
      <p:sp>
        <p:nvSpPr>
          <p:cNvPr id="54276" name="Text Box 4"/>
          <p:cNvSpPr txBox="1">
            <a:spLocks noChangeArrowheads="1"/>
          </p:cNvSpPr>
          <p:nvPr/>
        </p:nvSpPr>
        <p:spPr bwMode="auto">
          <a:xfrm>
            <a:off x="-19052" y="2133600"/>
            <a:ext cx="9163052" cy="641350"/>
          </a:xfrm>
          <a:prstGeom prst="rect">
            <a:avLst/>
          </a:prstGeom>
          <a:noFill/>
          <a:ln w="9525">
            <a:noFill/>
            <a:miter lim="800000"/>
            <a:headEnd/>
            <a:tailEnd/>
          </a:ln>
        </p:spPr>
        <p:txBody>
          <a:bodyPr wrap="square">
            <a:spAutoFit/>
          </a:bodyPr>
          <a:lstStyle/>
          <a:p>
            <a:pPr>
              <a:spcBef>
                <a:spcPct val="50000"/>
              </a:spcBef>
            </a:pPr>
            <a:r>
              <a:rPr lang="tr-TR" b="1" u="sng" dirty="0"/>
              <a:t>“Çırak”, </a:t>
            </a:r>
            <a:r>
              <a:rPr lang="tr-TR" b="1" i="1" dirty="0"/>
              <a:t>çıraklık sözleşmesi esaslarına göre bir meslek alanında mesleğin gerektirdiği bilgi, beceri ve iş alışkanlıklarını iş içerisinde geliştirilen kişi,</a:t>
            </a:r>
            <a:r>
              <a:rPr lang="tr-TR" dirty="0"/>
              <a:t> </a:t>
            </a:r>
          </a:p>
        </p:txBody>
      </p:sp>
      <p:sp>
        <p:nvSpPr>
          <p:cNvPr id="54277" name="Text Box 5"/>
          <p:cNvSpPr txBox="1">
            <a:spLocks noChangeArrowheads="1"/>
          </p:cNvSpPr>
          <p:nvPr/>
        </p:nvSpPr>
        <p:spPr bwMode="auto">
          <a:xfrm>
            <a:off x="1" y="2924175"/>
            <a:ext cx="9144000" cy="915988"/>
          </a:xfrm>
          <a:prstGeom prst="rect">
            <a:avLst/>
          </a:prstGeom>
          <a:noFill/>
          <a:ln w="9525">
            <a:noFill/>
            <a:miter lim="800000"/>
            <a:headEnd/>
            <a:tailEnd/>
          </a:ln>
        </p:spPr>
        <p:txBody>
          <a:bodyPr wrap="square">
            <a:spAutoFit/>
          </a:bodyPr>
          <a:lstStyle/>
          <a:p>
            <a:pPr>
              <a:spcBef>
                <a:spcPct val="50000"/>
              </a:spcBef>
            </a:pPr>
            <a:r>
              <a:rPr lang="tr-TR" b="1" u="sng" dirty="0"/>
              <a:t>“Kalfa”,  </a:t>
            </a:r>
            <a:r>
              <a:rPr lang="tr-TR" b="1" i="1" dirty="0"/>
              <a:t>bir mesleğin gerektirdiği bilgi, beceri ve iş alışkanlıklarını kazanmış ve bu meslekle ilgili iş ve işlemleri ustanın gözetimi altında kabul edilebilir standartlarda yapabilen kişi,</a:t>
            </a:r>
          </a:p>
        </p:txBody>
      </p:sp>
      <p:sp>
        <p:nvSpPr>
          <p:cNvPr id="54278" name="Text Box 6"/>
          <p:cNvSpPr txBox="1">
            <a:spLocks noChangeArrowheads="1"/>
          </p:cNvSpPr>
          <p:nvPr/>
        </p:nvSpPr>
        <p:spPr bwMode="auto">
          <a:xfrm>
            <a:off x="-19052" y="3860800"/>
            <a:ext cx="9163051" cy="1465263"/>
          </a:xfrm>
          <a:prstGeom prst="rect">
            <a:avLst/>
          </a:prstGeom>
          <a:noFill/>
          <a:ln w="9525">
            <a:noFill/>
            <a:miter lim="800000"/>
            <a:headEnd/>
            <a:tailEnd/>
          </a:ln>
        </p:spPr>
        <p:txBody>
          <a:bodyPr wrap="square">
            <a:spAutoFit/>
          </a:bodyPr>
          <a:lstStyle/>
          <a:p>
            <a:pPr>
              <a:spcBef>
                <a:spcPct val="50000"/>
              </a:spcBef>
            </a:pPr>
            <a:r>
              <a:rPr lang="tr-TR" b="1" u="sng" dirty="0"/>
              <a:t>“Usta”,  </a:t>
            </a:r>
            <a:r>
              <a:rPr lang="tr-TR" b="1" i="1" dirty="0"/>
              <a:t>bir mesleğin gerektirdiği bilgi, beceri ve iş alışkanlıklarını kazanmış ve bunları mal ve hizmet üretiminde iş hayatınca kabul edilebilecek standartlarda uygulayabilen; üretimi planlayabilen; üretim sırasında karşılaşılabilecek problemleri çözümleyebilen; düşüncelerini yazılı, sözlü ve resim ile açıklayabilen; üretimle ilgili pratik hesaplamaları yapabilen kişi,</a:t>
            </a:r>
          </a:p>
        </p:txBody>
      </p:sp>
      <p:sp>
        <p:nvSpPr>
          <p:cNvPr id="54279" name="Text Box 7"/>
          <p:cNvSpPr txBox="1">
            <a:spLocks noChangeArrowheads="1"/>
          </p:cNvSpPr>
          <p:nvPr/>
        </p:nvSpPr>
        <p:spPr bwMode="auto">
          <a:xfrm>
            <a:off x="-19052" y="5373688"/>
            <a:ext cx="9163052" cy="915987"/>
          </a:xfrm>
          <a:prstGeom prst="rect">
            <a:avLst/>
          </a:prstGeom>
          <a:noFill/>
          <a:ln w="9525">
            <a:noFill/>
            <a:miter lim="800000"/>
            <a:headEnd/>
            <a:tailEnd/>
          </a:ln>
        </p:spPr>
        <p:txBody>
          <a:bodyPr wrap="square">
            <a:spAutoFit/>
          </a:bodyPr>
          <a:lstStyle/>
          <a:p>
            <a:pPr>
              <a:spcBef>
                <a:spcPct val="50000"/>
              </a:spcBef>
            </a:pPr>
            <a:r>
              <a:rPr lang="tr-TR" b="1" u="sng" dirty="0"/>
              <a:t>“Usta Öğretici”,</a:t>
            </a:r>
            <a:r>
              <a:rPr lang="tr-TR" b="1" i="1" u="sng" dirty="0"/>
              <a:t> </a:t>
            </a:r>
            <a:r>
              <a:rPr lang="tr-TR" b="1" i="1" dirty="0"/>
              <a:t>ustalık yeterliğini kazanmış; aday çırak, çırak, kalfa ile meslekî ve teknik eğitim okul ve kurumları öğrencilerinin iş yerindeki eğitiminden sorumlu, meslekî eğitim tekniklerini bilen ve uygulayan kişi,</a:t>
            </a:r>
            <a:endParaRPr lang="tr-TR" i="1" dirty="0"/>
          </a:p>
        </p:txBody>
      </p:sp>
      <p:sp>
        <p:nvSpPr>
          <p:cNvPr id="54280" name="Text Box 8"/>
          <p:cNvSpPr txBox="1">
            <a:spLocks noChangeArrowheads="1"/>
          </p:cNvSpPr>
          <p:nvPr/>
        </p:nvSpPr>
        <p:spPr bwMode="auto">
          <a:xfrm>
            <a:off x="468313" y="6453188"/>
            <a:ext cx="8675687" cy="366712"/>
          </a:xfrm>
          <a:prstGeom prst="rect">
            <a:avLst/>
          </a:prstGeom>
          <a:noFill/>
          <a:ln w="9525">
            <a:noFill/>
            <a:miter lim="800000"/>
            <a:headEnd/>
            <a:tailEnd/>
          </a:ln>
        </p:spPr>
        <p:txBody>
          <a:bodyPr>
            <a:spAutoFit/>
          </a:bodyPr>
          <a:lstStyle/>
          <a:p>
            <a:pPr>
              <a:spcBef>
                <a:spcPct val="50000"/>
              </a:spcBef>
            </a:pPr>
            <a:r>
              <a:rPr lang="tr-TR" b="1">
                <a:solidFill>
                  <a:schemeClr val="folHlink"/>
                </a:solidFill>
              </a:rPr>
              <a:t>OLARAK İFADE EDİLİYOR…………………………..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4274"/>
                                        </p:tgtEl>
                                        <p:attrNameLst>
                                          <p:attrName>style.visibility</p:attrName>
                                        </p:attrNameLst>
                                      </p:cBhvr>
                                      <p:to>
                                        <p:strVal val="visible"/>
                                      </p:to>
                                    </p:set>
                                  </p:childTnLst>
                                </p:cTn>
                              </p:par>
                            </p:childTnLst>
                          </p:cTn>
                        </p:par>
                        <p:par>
                          <p:cTn id="7" fill="hold">
                            <p:stCondLst>
                              <p:cond delay="500"/>
                            </p:stCondLst>
                            <p:childTnLst>
                              <p:par>
                                <p:cTn id="8" presetID="2" presetClass="entr" presetSubtype="1"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 calcmode="lin" valueType="num">
                                      <p:cBhvr additive="base">
                                        <p:cTn id="10" dur="500" fill="hold"/>
                                        <p:tgtEl>
                                          <p:spTgt spid="54275">
                                            <p:txEl>
                                              <p:pRg st="0" end="0"/>
                                            </p:txEl>
                                          </p:spTgt>
                                        </p:tgtEl>
                                        <p:attrNameLst>
                                          <p:attrName>ppt_x</p:attrName>
                                        </p:attrNameLst>
                                      </p:cBhvr>
                                      <p:tavLst>
                                        <p:tav tm="0">
                                          <p:val>
                                            <p:strVal val="#ppt_x"/>
                                          </p:val>
                                        </p:tav>
                                        <p:tav tm="100000">
                                          <p:val>
                                            <p:strVal val="#ppt_x"/>
                                          </p:val>
                                        </p:tav>
                                      </p:tavLst>
                                    </p:anim>
                                    <p:anim calcmode="lin" valueType="num">
                                      <p:cBhvr additive="base">
                                        <p:cTn id="11" dur="500" fill="hold"/>
                                        <p:tgtEl>
                                          <p:spTgt spid="5427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4276"/>
                                        </p:tgtEl>
                                        <p:attrNameLst>
                                          <p:attrName>style.visibility</p:attrName>
                                        </p:attrNameLst>
                                      </p:cBhvr>
                                      <p:to>
                                        <p:strVal val="visible"/>
                                      </p:to>
                                    </p:set>
                                    <p:animEffect transition="in" filter="blinds(horizontal)">
                                      <p:cBhvr>
                                        <p:cTn id="16" dur="500"/>
                                        <p:tgtEl>
                                          <p:spTgt spid="54276"/>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54277"/>
                                        </p:tgtEl>
                                        <p:attrNameLst>
                                          <p:attrName>style.visibility</p:attrName>
                                        </p:attrNameLst>
                                      </p:cBhvr>
                                      <p:to>
                                        <p:strVal val="visible"/>
                                      </p:to>
                                    </p:set>
                                    <p:animEffect transition="in" filter="blinds(horizontal)">
                                      <p:cBhvr>
                                        <p:cTn id="21" dur="500"/>
                                        <p:tgtEl>
                                          <p:spTgt spid="54277"/>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54278"/>
                                        </p:tgtEl>
                                        <p:attrNameLst>
                                          <p:attrName>style.visibility</p:attrName>
                                        </p:attrNameLst>
                                      </p:cBhvr>
                                      <p:to>
                                        <p:strVal val="visible"/>
                                      </p:to>
                                    </p:set>
                                    <p:animEffect transition="in" filter="blinds(horizontal)">
                                      <p:cBhvr>
                                        <p:cTn id="26" dur="500"/>
                                        <p:tgtEl>
                                          <p:spTgt spid="54278"/>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54279"/>
                                        </p:tgtEl>
                                        <p:attrNameLst>
                                          <p:attrName>style.visibility</p:attrName>
                                        </p:attrNameLst>
                                      </p:cBhvr>
                                      <p:to>
                                        <p:strVal val="visible"/>
                                      </p:to>
                                    </p:set>
                                    <p:animEffect transition="in" filter="blinds(horizontal)">
                                      <p:cBhvr>
                                        <p:cTn id="31" dur="500"/>
                                        <p:tgtEl>
                                          <p:spTgt spid="54279"/>
                                        </p:tgtEl>
                                      </p:cBhvr>
                                    </p:animEffect>
                                  </p:childTnLst>
                                </p:cTn>
                              </p:par>
                              <p:par>
                                <p:cTn id="32" presetID="8" presetClass="entr" presetSubtype="16" fill="hold" grpId="0" nodeType="withEffect">
                                  <p:stCondLst>
                                    <p:cond delay="0"/>
                                  </p:stCondLst>
                                  <p:childTnLst>
                                    <p:set>
                                      <p:cBhvr>
                                        <p:cTn id="33" dur="1" fill="hold">
                                          <p:stCondLst>
                                            <p:cond delay="0"/>
                                          </p:stCondLst>
                                        </p:cTn>
                                        <p:tgtEl>
                                          <p:spTgt spid="54280"/>
                                        </p:tgtEl>
                                        <p:attrNameLst>
                                          <p:attrName>style.visibility</p:attrName>
                                        </p:attrNameLst>
                                      </p:cBhvr>
                                      <p:to>
                                        <p:strVal val="visible"/>
                                      </p:to>
                                    </p:set>
                                    <p:animEffect transition="in" filter="diamond(in)">
                                      <p:cBhvr>
                                        <p:cTn id="34" dur="2000"/>
                                        <p:tgtEl>
                                          <p:spTgt spid="542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autoUpdateAnimBg="0"/>
      <p:bldP spid="54275" grpId="0" build="p" autoUpdateAnimBg="0" rev="1"/>
      <p:bldP spid="54276" grpId="0"/>
      <p:bldP spid="54277" grpId="0"/>
      <p:bldP spid="54278" grpId="0"/>
      <p:bldP spid="54279" grpId="0"/>
      <p:bldP spid="5428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668</TotalTime>
  <Words>5006</Words>
  <Application>Microsoft Office PowerPoint</Application>
  <PresentationFormat>Ekran Gösterisi (4:3)</PresentationFormat>
  <Paragraphs>355</Paragraphs>
  <Slides>60</Slides>
  <Notes>0</Notes>
  <HiddenSlides>1</HiddenSlides>
  <MMClips>3</MMClips>
  <ScaleCrop>false</ScaleCrop>
  <HeadingPairs>
    <vt:vector size="8" baseType="variant">
      <vt:variant>
        <vt:lpstr>Kullanılan Yazı Tipleri</vt:lpstr>
      </vt:variant>
      <vt:variant>
        <vt:i4>7</vt:i4>
      </vt:variant>
      <vt:variant>
        <vt:lpstr>Tema</vt:lpstr>
      </vt:variant>
      <vt:variant>
        <vt:i4>1</vt:i4>
      </vt:variant>
      <vt:variant>
        <vt:lpstr>Eklenmiş OLE Hizmet Programları</vt:lpstr>
      </vt:variant>
      <vt:variant>
        <vt:i4>1</vt:i4>
      </vt:variant>
      <vt:variant>
        <vt:lpstr>Slayt Başlıkları</vt:lpstr>
      </vt:variant>
      <vt:variant>
        <vt:i4>60</vt:i4>
      </vt:variant>
    </vt:vector>
  </HeadingPairs>
  <TitlesOfParts>
    <vt:vector size="69" baseType="lpstr">
      <vt:lpstr>Arial</vt:lpstr>
      <vt:lpstr>Bookman Old Style</vt:lpstr>
      <vt:lpstr>Calibri</vt:lpstr>
      <vt:lpstr>Constantia</vt:lpstr>
      <vt:lpstr>Verdana</vt:lpstr>
      <vt:lpstr>Wingdings</vt:lpstr>
      <vt:lpstr>Wingdings 2</vt:lpstr>
      <vt:lpstr>Akış</vt:lpstr>
      <vt:lpstr>Bit Eşlem Resmi</vt:lpstr>
      <vt:lpstr>ÇIRAKLIK VE MESLEKİ EĞİTİM İLKELERİ </vt:lpstr>
      <vt:lpstr>   OSMAN DÜŞÜNGEL   MESLEKİ EĞİTİM MERKEZİ</vt:lpstr>
      <vt:lpstr>KURS PROGRAMI</vt:lpstr>
      <vt:lpstr>KURS PROGRAMI</vt:lpstr>
      <vt:lpstr>MESLEKİ EĞİTİM KANUNU MADDE:15</vt:lpstr>
      <vt:lpstr>ORTA ÖĞRETİM KURUMLARI YÖNETMELİĞİ</vt:lpstr>
      <vt:lpstr>ÇIRAKLIK VE MESLEKİ EĞİTİM İLKELERİ</vt:lpstr>
      <vt:lpstr>PowerPoint Sunusu</vt:lpstr>
      <vt:lpstr>3308 sayılı Mesleki ve Teknik Eğitim Kanunu</vt:lpstr>
      <vt:lpstr>Çıraklık Eğitimi ve Mesleki Eğitimin Amacı</vt:lpstr>
      <vt:lpstr>Çıraklık Eğitimi ve Mesleki Eğitimin Amacı</vt:lpstr>
      <vt:lpstr>SİSTEMİN İŞYERİNE SAĞLADIĞI KOLAYLIKLAR  </vt:lpstr>
      <vt:lpstr>SİSTEMİN ÖĞRENCİYE  SAĞLADIĞI İMKANLAR  </vt:lpstr>
      <vt:lpstr>PowerPoint Sunusu</vt:lpstr>
      <vt:lpstr>3308 SAYILI KANUNUN ÇIKIŞ SEBEBİ</vt:lpstr>
      <vt:lpstr>PowerPoint Sunusu</vt:lpstr>
      <vt:lpstr>PowerPoint Sunusu</vt:lpstr>
      <vt:lpstr> MESLEKİ EĞİTİM MERKEZLERİNDE        VERİLEN         BELGELER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İŞYERİ AÇMA BELGESİ ALMAK </vt:lpstr>
      <vt:lpstr>İŞYERİ AÇMA BELGESİ ALMAK </vt:lpstr>
      <vt:lpstr>UYARI !!!!!!!!!!</vt:lpstr>
      <vt:lpstr>ÇIRAKLIĞA GİRİŞ ŞARTLARI</vt:lpstr>
      <vt:lpstr>ÇIRAKLIĞA GİRİŞ ŞARTLARI</vt:lpstr>
      <vt:lpstr>ÇIRAK SÖZLEŞMESİ</vt:lpstr>
      <vt:lpstr>GENEL HÜKÜMLER</vt:lpstr>
      <vt:lpstr>GENEL HÜKÜMLER</vt:lpstr>
      <vt:lpstr>İZİN VE ÜCRET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SÖZLEŞMENİN FESHİ</vt:lpstr>
      <vt:lpstr>SÖZLEŞMENİN FESHİ</vt:lpstr>
      <vt:lpstr>PowerPoint Sunusu</vt:lpstr>
      <vt:lpstr>PowerPoint Sunusu</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ÇIRAKLIK VE MESLEKİ EĞİTİM İLKELERİ</dc:title>
  <dc:creator>pc</dc:creator>
  <cp:lastModifiedBy>Teknik_Servis</cp:lastModifiedBy>
  <cp:revision>96</cp:revision>
  <dcterms:created xsi:type="dcterms:W3CDTF">2013-01-08T13:15:00Z</dcterms:created>
  <dcterms:modified xsi:type="dcterms:W3CDTF">2021-01-18T20:50:38Z</dcterms:modified>
</cp:coreProperties>
</file>